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330" r:id="rId2"/>
    <p:sldId id="257" r:id="rId3"/>
    <p:sldId id="258" r:id="rId4"/>
    <p:sldId id="312" r:id="rId5"/>
    <p:sldId id="259" r:id="rId6"/>
    <p:sldId id="313" r:id="rId7"/>
    <p:sldId id="315" r:id="rId8"/>
    <p:sldId id="316" r:id="rId9"/>
    <p:sldId id="317" r:id="rId10"/>
    <p:sldId id="318" r:id="rId11"/>
    <p:sldId id="331" r:id="rId12"/>
    <p:sldId id="319" r:id="rId13"/>
    <p:sldId id="320" r:id="rId14"/>
    <p:sldId id="322" r:id="rId15"/>
    <p:sldId id="323" r:id="rId16"/>
    <p:sldId id="325" r:id="rId17"/>
    <p:sldId id="327" r:id="rId18"/>
    <p:sldId id="328" r:id="rId19"/>
    <p:sldId id="329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90000" autoAdjust="0"/>
  </p:normalViewPr>
  <p:slideViewPr>
    <p:cSldViewPr>
      <p:cViewPr>
        <p:scale>
          <a:sx n="75" d="100"/>
          <a:sy n="75" d="100"/>
        </p:scale>
        <p:origin x="-34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5C14A-2FAA-4869-9237-9C407ED0A270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PE"/>
        </a:p>
      </dgm:t>
    </dgm:pt>
    <dgm:pt modelId="{CB9685CD-F5A5-415A-BACA-EFB604596864}">
      <dgm:prSet phldrT="[Texto]" custT="1"/>
      <dgm:spPr/>
      <dgm:t>
        <a:bodyPr/>
        <a:lstStyle/>
        <a:p>
          <a:r>
            <a:rPr lang="es-PE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Teoría psicoanalítica</a:t>
          </a:r>
        </a:p>
        <a:p>
          <a:r>
            <a:rPr lang="es-PE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(Freud): se obtiene directamente de</a:t>
          </a:r>
          <a:endParaRPr lang="es-PE" sz="2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E3885C-8A6C-4E84-8892-71470AECB26D}" type="parTrans" cxnId="{6A0DC6A0-8CA1-422C-AD96-4E989233D7BC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0BCC49F8-C724-49D2-856C-351F3AE2B8B9}" type="sibTrans" cxnId="{6A0DC6A0-8CA1-422C-AD96-4E989233D7BC}">
      <dgm:prSet custT="1"/>
      <dgm:spPr/>
      <dgm:t>
        <a:bodyPr/>
        <a:lstStyle/>
        <a:p>
          <a:endParaRPr lang="es-PE" sz="500" b="1">
            <a:solidFill>
              <a:schemeClr val="bg1"/>
            </a:solidFill>
          </a:endParaRPr>
        </a:p>
      </dgm:t>
    </dgm:pt>
    <dgm:pt modelId="{925FD9CB-DC26-4D75-B6D8-C1155F77DD66}">
      <dgm:prSet phldrT="[Texto]" custT="1"/>
      <dgm:spPr>
        <a:solidFill>
          <a:srgbClr val="66FFFF"/>
        </a:solidFill>
      </dgm:spPr>
      <dgm:t>
        <a:bodyPr/>
        <a:lstStyle/>
        <a:p>
          <a:r>
            <a:rPr lang="es-PE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 los padres</a:t>
          </a:r>
        </a:p>
        <a:p>
          <a:r>
            <a:rPr lang="es-PE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(3-6 años) a través de la imitación e identificación (superyo) </a:t>
          </a:r>
          <a:endParaRPr lang="es-PE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99D10D-B527-4594-901D-FD94D4D8640E}" type="parTrans" cxnId="{F2B613F8-4714-4DE2-BCA0-893E3FD5E971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0F19B6C3-FA3C-4214-8468-0E42E233C21F}" type="sibTrans" cxnId="{F2B613F8-4714-4DE2-BCA0-893E3FD5E971}">
      <dgm:prSet custT="1"/>
      <dgm:spPr/>
      <dgm:t>
        <a:bodyPr/>
        <a:lstStyle/>
        <a:p>
          <a:endParaRPr lang="es-PE" sz="500" b="1">
            <a:solidFill>
              <a:schemeClr val="bg1"/>
            </a:solidFill>
          </a:endParaRPr>
        </a:p>
      </dgm:t>
    </dgm:pt>
    <dgm:pt modelId="{B1D51358-59A6-44D5-A8EA-CB3CCA912376}">
      <dgm:prSet phldrT="[Texto]" custT="1"/>
      <dgm:spPr/>
      <dgm:t>
        <a:bodyPr/>
        <a:lstStyle/>
        <a:p>
          <a:r>
            <a:rPr lang="es-ES_tradnl" sz="2000" b="1" dirty="0" smtClean="0">
              <a:solidFill>
                <a:schemeClr val="bg1"/>
              </a:solidFill>
            </a:rPr>
            <a:t> -Inducción: es una técnica que señala  al niño las consecuencias </a:t>
          </a:r>
          <a:endParaRPr lang="es-PE" sz="2000" b="1" dirty="0">
            <a:solidFill>
              <a:schemeClr val="bg1"/>
            </a:solidFill>
          </a:endParaRPr>
        </a:p>
      </dgm:t>
    </dgm:pt>
    <dgm:pt modelId="{49639443-1730-440C-B08F-21735614201A}" type="parTrans" cxnId="{917AE977-09E4-4C31-86D9-D9CDB9158EDA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AA032211-D4EF-40F9-9B54-02B6873555B6}" type="sibTrans" cxnId="{917AE977-09E4-4C31-86D9-D9CDB9158EDA}">
      <dgm:prSet custT="1"/>
      <dgm:spPr/>
      <dgm:t>
        <a:bodyPr/>
        <a:lstStyle/>
        <a:p>
          <a:endParaRPr lang="es-PE" sz="500" b="1">
            <a:solidFill>
              <a:schemeClr val="bg1"/>
            </a:solidFill>
          </a:endParaRPr>
        </a:p>
      </dgm:t>
    </dgm:pt>
    <dgm:pt modelId="{C20CFA7D-3F7C-4405-B3B4-F51FD7C432BB}">
      <dgm:prSet phldrT="[Texto]" custT="1"/>
      <dgm:spPr>
        <a:solidFill>
          <a:srgbClr val="FFCCFF"/>
        </a:solidFill>
      </dgm:spPr>
      <dgm:t>
        <a:bodyPr/>
        <a:lstStyle/>
        <a:p>
          <a:r>
            <a:rPr lang="es-ES_tradnl" sz="2000" b="1" dirty="0" smtClean="0">
              <a:solidFill>
                <a:schemeClr val="tx1"/>
              </a:solidFill>
            </a:rPr>
            <a:t>De las acciones del niño  en las otras personas.</a:t>
          </a:r>
          <a:endParaRPr lang="es-PE" sz="2000" b="1" dirty="0">
            <a:solidFill>
              <a:schemeClr val="tx1"/>
            </a:solidFill>
          </a:endParaRPr>
        </a:p>
      </dgm:t>
    </dgm:pt>
    <dgm:pt modelId="{D167FDDB-69FE-4242-A0F3-7405534138A1}" type="parTrans" cxnId="{B5C51A8C-8B55-4F37-A293-19B9D713E8FE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97CF52D3-3577-414C-A583-0F5B0341552D}" type="sibTrans" cxnId="{B5C51A8C-8B55-4F37-A293-19B9D713E8FE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330B152B-83F6-4146-99AB-BF1A95C164AF}" type="pres">
      <dgm:prSet presAssocID="{5445C14A-2FAA-4869-9237-9C407ED0A2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D220F7BE-C10C-4035-8785-AED833FA76D8}" type="pres">
      <dgm:prSet presAssocID="{CB9685CD-F5A5-415A-BACA-EFB60459686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84522A8-06B5-4B69-8B44-BB596A01F6C8}" type="pres">
      <dgm:prSet presAssocID="{0BCC49F8-C724-49D2-856C-351F3AE2B8B9}" presName="sibTrans" presStyleLbl="sibTrans1D1" presStyleIdx="0" presStyleCnt="3"/>
      <dgm:spPr/>
      <dgm:t>
        <a:bodyPr/>
        <a:lstStyle/>
        <a:p>
          <a:endParaRPr lang="es-PE"/>
        </a:p>
      </dgm:t>
    </dgm:pt>
    <dgm:pt modelId="{5A9F0C67-5DB5-4452-A2A6-E99C28F26EB8}" type="pres">
      <dgm:prSet presAssocID="{0BCC49F8-C724-49D2-856C-351F3AE2B8B9}" presName="connectorText" presStyleLbl="sibTrans1D1" presStyleIdx="0" presStyleCnt="3"/>
      <dgm:spPr/>
      <dgm:t>
        <a:bodyPr/>
        <a:lstStyle/>
        <a:p>
          <a:endParaRPr lang="es-PE"/>
        </a:p>
      </dgm:t>
    </dgm:pt>
    <dgm:pt modelId="{213742FB-309E-4C76-8295-F3A7EE1B0261}" type="pres">
      <dgm:prSet presAssocID="{925FD9CB-DC26-4D75-B6D8-C1155F77DD66}" presName="node" presStyleLbl="node1" presStyleIdx="1" presStyleCnt="4" custScaleY="11446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0FC58F7-1B49-4D47-85FD-20FD2716D778}" type="pres">
      <dgm:prSet presAssocID="{0F19B6C3-FA3C-4214-8468-0E42E233C21F}" presName="sibTrans" presStyleLbl="sibTrans1D1" presStyleIdx="1" presStyleCnt="3"/>
      <dgm:spPr/>
      <dgm:t>
        <a:bodyPr/>
        <a:lstStyle/>
        <a:p>
          <a:endParaRPr lang="es-PE"/>
        </a:p>
      </dgm:t>
    </dgm:pt>
    <dgm:pt modelId="{11337362-BE95-4FDC-A83A-5342A6546D47}" type="pres">
      <dgm:prSet presAssocID="{0F19B6C3-FA3C-4214-8468-0E42E233C21F}" presName="connectorText" presStyleLbl="sibTrans1D1" presStyleIdx="1" presStyleCnt="3"/>
      <dgm:spPr/>
      <dgm:t>
        <a:bodyPr/>
        <a:lstStyle/>
        <a:p>
          <a:endParaRPr lang="es-PE"/>
        </a:p>
      </dgm:t>
    </dgm:pt>
    <dgm:pt modelId="{1CDB18E5-D373-405F-8BFB-EDEF389C4B96}" type="pres">
      <dgm:prSet presAssocID="{B1D51358-59A6-44D5-A8EA-CB3CCA91237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687B1DB-7351-400F-AA56-E7B70AF1800E}" type="pres">
      <dgm:prSet presAssocID="{AA032211-D4EF-40F9-9B54-02B6873555B6}" presName="sibTrans" presStyleLbl="sibTrans1D1" presStyleIdx="2" presStyleCnt="3"/>
      <dgm:spPr/>
      <dgm:t>
        <a:bodyPr/>
        <a:lstStyle/>
        <a:p>
          <a:endParaRPr lang="es-PE"/>
        </a:p>
      </dgm:t>
    </dgm:pt>
    <dgm:pt modelId="{A5DB70FC-A990-4767-9CE4-98CAC3B5E3B6}" type="pres">
      <dgm:prSet presAssocID="{AA032211-D4EF-40F9-9B54-02B6873555B6}" presName="connectorText" presStyleLbl="sibTrans1D1" presStyleIdx="2" presStyleCnt="3"/>
      <dgm:spPr/>
      <dgm:t>
        <a:bodyPr/>
        <a:lstStyle/>
        <a:p>
          <a:endParaRPr lang="es-PE"/>
        </a:p>
      </dgm:t>
    </dgm:pt>
    <dgm:pt modelId="{5B7F0C0B-427F-4FA4-8FCE-4A7AD95AB807}" type="pres">
      <dgm:prSet presAssocID="{C20CFA7D-3F7C-4405-B3B4-F51FD7C432B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B5C51A8C-8B55-4F37-A293-19B9D713E8FE}" srcId="{5445C14A-2FAA-4869-9237-9C407ED0A270}" destId="{C20CFA7D-3F7C-4405-B3B4-F51FD7C432BB}" srcOrd="3" destOrd="0" parTransId="{D167FDDB-69FE-4242-A0F3-7405534138A1}" sibTransId="{97CF52D3-3577-414C-A583-0F5B0341552D}"/>
    <dgm:cxn modelId="{7C50B1A4-0170-4F19-A49C-5DAAFF41FDF9}" type="presOf" srcId="{C20CFA7D-3F7C-4405-B3B4-F51FD7C432BB}" destId="{5B7F0C0B-427F-4FA4-8FCE-4A7AD95AB807}" srcOrd="0" destOrd="0" presId="urn:microsoft.com/office/officeart/2005/8/layout/bProcess3"/>
    <dgm:cxn modelId="{541973B3-380A-4B04-9801-9C5C12EDFE5D}" type="presOf" srcId="{B1D51358-59A6-44D5-A8EA-CB3CCA912376}" destId="{1CDB18E5-D373-405F-8BFB-EDEF389C4B96}" srcOrd="0" destOrd="0" presId="urn:microsoft.com/office/officeart/2005/8/layout/bProcess3"/>
    <dgm:cxn modelId="{6A0DC6A0-8CA1-422C-AD96-4E989233D7BC}" srcId="{5445C14A-2FAA-4869-9237-9C407ED0A270}" destId="{CB9685CD-F5A5-415A-BACA-EFB604596864}" srcOrd="0" destOrd="0" parTransId="{4DE3885C-8A6C-4E84-8892-71470AECB26D}" sibTransId="{0BCC49F8-C724-49D2-856C-351F3AE2B8B9}"/>
    <dgm:cxn modelId="{E81C3ECE-E61B-4595-AF7E-0E8E9A65CF27}" type="presOf" srcId="{0F19B6C3-FA3C-4214-8468-0E42E233C21F}" destId="{11337362-BE95-4FDC-A83A-5342A6546D47}" srcOrd="1" destOrd="0" presId="urn:microsoft.com/office/officeart/2005/8/layout/bProcess3"/>
    <dgm:cxn modelId="{066C3601-4AE6-40D4-A385-670FE411D5DA}" type="presOf" srcId="{925FD9CB-DC26-4D75-B6D8-C1155F77DD66}" destId="{213742FB-309E-4C76-8295-F3A7EE1B0261}" srcOrd="0" destOrd="0" presId="urn:microsoft.com/office/officeart/2005/8/layout/bProcess3"/>
    <dgm:cxn modelId="{10BD1C5D-60BE-4E69-9956-3B6C04A2F4B1}" type="presOf" srcId="{0BCC49F8-C724-49D2-856C-351F3AE2B8B9}" destId="{5A9F0C67-5DB5-4452-A2A6-E99C28F26EB8}" srcOrd="1" destOrd="0" presId="urn:microsoft.com/office/officeart/2005/8/layout/bProcess3"/>
    <dgm:cxn modelId="{5A78C9B1-19C1-4715-B4AF-DDC60DCF4CF0}" type="presOf" srcId="{AA032211-D4EF-40F9-9B54-02B6873555B6}" destId="{A5DB70FC-A990-4767-9CE4-98CAC3B5E3B6}" srcOrd="1" destOrd="0" presId="urn:microsoft.com/office/officeart/2005/8/layout/bProcess3"/>
    <dgm:cxn modelId="{917AE977-09E4-4C31-86D9-D9CDB9158EDA}" srcId="{5445C14A-2FAA-4869-9237-9C407ED0A270}" destId="{B1D51358-59A6-44D5-A8EA-CB3CCA912376}" srcOrd="2" destOrd="0" parTransId="{49639443-1730-440C-B08F-21735614201A}" sibTransId="{AA032211-D4EF-40F9-9B54-02B6873555B6}"/>
    <dgm:cxn modelId="{F2B613F8-4714-4DE2-BCA0-893E3FD5E971}" srcId="{5445C14A-2FAA-4869-9237-9C407ED0A270}" destId="{925FD9CB-DC26-4D75-B6D8-C1155F77DD66}" srcOrd="1" destOrd="0" parTransId="{A199D10D-B527-4594-901D-FD94D4D8640E}" sibTransId="{0F19B6C3-FA3C-4214-8468-0E42E233C21F}"/>
    <dgm:cxn modelId="{7D4B60D1-DAA8-4A37-BBF8-F8BB073FFD66}" type="presOf" srcId="{0F19B6C3-FA3C-4214-8468-0E42E233C21F}" destId="{A0FC58F7-1B49-4D47-85FD-20FD2716D778}" srcOrd="0" destOrd="0" presId="urn:microsoft.com/office/officeart/2005/8/layout/bProcess3"/>
    <dgm:cxn modelId="{486403B0-8D9F-4BF3-8050-263757B13D02}" type="presOf" srcId="{0BCC49F8-C724-49D2-856C-351F3AE2B8B9}" destId="{D84522A8-06B5-4B69-8B44-BB596A01F6C8}" srcOrd="0" destOrd="0" presId="urn:microsoft.com/office/officeart/2005/8/layout/bProcess3"/>
    <dgm:cxn modelId="{257B9D10-B2B2-47FF-9779-4124D31F360F}" type="presOf" srcId="{CB9685CD-F5A5-415A-BACA-EFB604596864}" destId="{D220F7BE-C10C-4035-8785-AED833FA76D8}" srcOrd="0" destOrd="0" presId="urn:microsoft.com/office/officeart/2005/8/layout/bProcess3"/>
    <dgm:cxn modelId="{8E5CA63B-CFFD-4E3C-AF6B-DAF88DE3D7B2}" type="presOf" srcId="{AA032211-D4EF-40F9-9B54-02B6873555B6}" destId="{A687B1DB-7351-400F-AA56-E7B70AF1800E}" srcOrd="0" destOrd="0" presId="urn:microsoft.com/office/officeart/2005/8/layout/bProcess3"/>
    <dgm:cxn modelId="{002A3A88-840B-4995-8992-3FF4AACC5167}" type="presOf" srcId="{5445C14A-2FAA-4869-9237-9C407ED0A270}" destId="{330B152B-83F6-4146-99AB-BF1A95C164AF}" srcOrd="0" destOrd="0" presId="urn:microsoft.com/office/officeart/2005/8/layout/bProcess3"/>
    <dgm:cxn modelId="{B46CB115-1EBC-4888-96C5-EF64BDA52D25}" type="presParOf" srcId="{330B152B-83F6-4146-99AB-BF1A95C164AF}" destId="{D220F7BE-C10C-4035-8785-AED833FA76D8}" srcOrd="0" destOrd="0" presId="urn:microsoft.com/office/officeart/2005/8/layout/bProcess3"/>
    <dgm:cxn modelId="{8F8C0F92-9C22-499D-B1C9-5CCEC6107F5B}" type="presParOf" srcId="{330B152B-83F6-4146-99AB-BF1A95C164AF}" destId="{D84522A8-06B5-4B69-8B44-BB596A01F6C8}" srcOrd="1" destOrd="0" presId="urn:microsoft.com/office/officeart/2005/8/layout/bProcess3"/>
    <dgm:cxn modelId="{017C751C-85C1-41A2-8072-3EE451829D55}" type="presParOf" srcId="{D84522A8-06B5-4B69-8B44-BB596A01F6C8}" destId="{5A9F0C67-5DB5-4452-A2A6-E99C28F26EB8}" srcOrd="0" destOrd="0" presId="urn:microsoft.com/office/officeart/2005/8/layout/bProcess3"/>
    <dgm:cxn modelId="{EA332776-9B3F-404C-B65A-2CDD37A9E114}" type="presParOf" srcId="{330B152B-83F6-4146-99AB-BF1A95C164AF}" destId="{213742FB-309E-4C76-8295-F3A7EE1B0261}" srcOrd="2" destOrd="0" presId="urn:microsoft.com/office/officeart/2005/8/layout/bProcess3"/>
    <dgm:cxn modelId="{E7BE0930-4C9D-4B5F-90D0-671CE5AB51A1}" type="presParOf" srcId="{330B152B-83F6-4146-99AB-BF1A95C164AF}" destId="{A0FC58F7-1B49-4D47-85FD-20FD2716D778}" srcOrd="3" destOrd="0" presId="urn:microsoft.com/office/officeart/2005/8/layout/bProcess3"/>
    <dgm:cxn modelId="{B54EFFCF-472C-4A43-A5CD-4170C1DDF8ED}" type="presParOf" srcId="{A0FC58F7-1B49-4D47-85FD-20FD2716D778}" destId="{11337362-BE95-4FDC-A83A-5342A6546D47}" srcOrd="0" destOrd="0" presId="urn:microsoft.com/office/officeart/2005/8/layout/bProcess3"/>
    <dgm:cxn modelId="{2D96E8A3-22EE-49A6-A495-5B59F1ED0B0D}" type="presParOf" srcId="{330B152B-83F6-4146-99AB-BF1A95C164AF}" destId="{1CDB18E5-D373-405F-8BFB-EDEF389C4B96}" srcOrd="4" destOrd="0" presId="urn:microsoft.com/office/officeart/2005/8/layout/bProcess3"/>
    <dgm:cxn modelId="{B0AF525E-9BA9-4FFF-A19E-40E0B7C869B3}" type="presParOf" srcId="{330B152B-83F6-4146-99AB-BF1A95C164AF}" destId="{A687B1DB-7351-400F-AA56-E7B70AF1800E}" srcOrd="5" destOrd="0" presId="urn:microsoft.com/office/officeart/2005/8/layout/bProcess3"/>
    <dgm:cxn modelId="{3692C687-AA5D-4A51-8F9A-A15F62C2808C}" type="presParOf" srcId="{A687B1DB-7351-400F-AA56-E7B70AF1800E}" destId="{A5DB70FC-A990-4767-9CE4-98CAC3B5E3B6}" srcOrd="0" destOrd="0" presId="urn:microsoft.com/office/officeart/2005/8/layout/bProcess3"/>
    <dgm:cxn modelId="{5A14D1C9-D4C9-44D5-BC01-0544615AE7D8}" type="presParOf" srcId="{330B152B-83F6-4146-99AB-BF1A95C164AF}" destId="{5B7F0C0B-427F-4FA4-8FCE-4A7AD95AB807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45C14A-2FAA-4869-9237-9C407ED0A270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PE"/>
        </a:p>
      </dgm:t>
    </dgm:pt>
    <dgm:pt modelId="{CB9685CD-F5A5-415A-BACA-EFB604596864}">
      <dgm:prSet phldrT="[Texto]" custT="1"/>
      <dgm:spPr/>
      <dgm:t>
        <a:bodyPr/>
        <a:lstStyle/>
        <a:p>
          <a:pPr algn="l"/>
          <a:r>
            <a:rPr lang="es-PE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Críticas:</a:t>
          </a:r>
          <a:r>
            <a:rPr lang="es-PE" sz="2000" b="1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proceso gradual que se extiende hasta la adultez</a:t>
          </a:r>
          <a:r>
            <a:rPr lang="es-PE" sz="2000" b="1" baseline="0" dirty="0" smtClean="0">
              <a:solidFill>
                <a:schemeClr val="bg1"/>
              </a:solidFill>
            </a:rPr>
            <a:t>.</a:t>
          </a:r>
          <a:endParaRPr lang="es-PE" sz="2000" b="1" dirty="0">
            <a:solidFill>
              <a:schemeClr val="bg1"/>
            </a:solidFill>
          </a:endParaRPr>
        </a:p>
      </dgm:t>
    </dgm:pt>
    <dgm:pt modelId="{4DE3885C-8A6C-4E84-8892-71470AECB26D}" type="parTrans" cxnId="{6A0DC6A0-8CA1-422C-AD96-4E989233D7BC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0BCC49F8-C724-49D2-856C-351F3AE2B8B9}" type="sibTrans" cxnId="{6A0DC6A0-8CA1-422C-AD96-4E989233D7BC}">
      <dgm:prSet custT="1"/>
      <dgm:spPr/>
      <dgm:t>
        <a:bodyPr/>
        <a:lstStyle/>
        <a:p>
          <a:endParaRPr lang="es-PE" sz="500" b="1">
            <a:solidFill>
              <a:schemeClr val="bg1"/>
            </a:solidFill>
          </a:endParaRPr>
        </a:p>
      </dgm:t>
    </dgm:pt>
    <dgm:pt modelId="{925FD9CB-DC26-4D75-B6D8-C1155F77DD66}">
      <dgm:prSet phldrT="[Texto]" custT="1"/>
      <dgm:spPr>
        <a:solidFill>
          <a:srgbClr val="66FFFF"/>
        </a:solidFill>
      </dgm:spPr>
      <dgm:t>
        <a:bodyPr/>
        <a:lstStyle/>
        <a:p>
          <a:pPr algn="l"/>
          <a:r>
            <a:rPr lang="es-PE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Las ideas recientes: Importancia de una relación padre-hijo </a:t>
          </a:r>
          <a:endParaRPr lang="es-PE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99D10D-B527-4594-901D-FD94D4D8640E}" type="parTrans" cxnId="{F2B613F8-4714-4DE2-BCA0-893E3FD5E971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0F19B6C3-FA3C-4214-8468-0E42E233C21F}" type="sibTrans" cxnId="{F2B613F8-4714-4DE2-BCA0-893E3FD5E971}">
      <dgm:prSet custT="1"/>
      <dgm:spPr/>
      <dgm:t>
        <a:bodyPr/>
        <a:lstStyle/>
        <a:p>
          <a:endParaRPr lang="es-PE" sz="500" b="1">
            <a:solidFill>
              <a:schemeClr val="bg1"/>
            </a:solidFill>
          </a:endParaRPr>
        </a:p>
      </dgm:t>
    </dgm:pt>
    <dgm:pt modelId="{B1D51358-59A6-44D5-A8EA-CB3CCA912376}">
      <dgm:prSet phldrT="[Texto]" custT="1"/>
      <dgm:spPr/>
      <dgm:t>
        <a:bodyPr/>
        <a:lstStyle/>
        <a:p>
          <a:pPr algn="l"/>
          <a:r>
            <a:rPr lang="es-PE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Positiva(alabanzas y no sólo prohibiciones.</a:t>
          </a:r>
          <a:endParaRPr lang="es-PE" sz="2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639443-1730-440C-B08F-21735614201A}" type="parTrans" cxnId="{917AE977-09E4-4C31-86D9-D9CDB9158EDA}">
      <dgm:prSet/>
      <dgm:spPr/>
      <dgm:t>
        <a:bodyPr/>
        <a:lstStyle/>
        <a:p>
          <a:endParaRPr lang="es-PE" sz="1800" b="1">
            <a:solidFill>
              <a:schemeClr val="bg1"/>
            </a:solidFill>
          </a:endParaRPr>
        </a:p>
      </dgm:t>
    </dgm:pt>
    <dgm:pt modelId="{AA032211-D4EF-40F9-9B54-02B6873555B6}" type="sibTrans" cxnId="{917AE977-09E4-4C31-86D9-D9CDB9158EDA}">
      <dgm:prSet custT="1"/>
      <dgm:spPr/>
      <dgm:t>
        <a:bodyPr/>
        <a:lstStyle/>
        <a:p>
          <a:endParaRPr lang="es-PE" sz="500" b="1">
            <a:solidFill>
              <a:schemeClr val="bg1"/>
            </a:solidFill>
          </a:endParaRPr>
        </a:p>
      </dgm:t>
    </dgm:pt>
    <dgm:pt modelId="{330B152B-83F6-4146-99AB-BF1A95C164AF}" type="pres">
      <dgm:prSet presAssocID="{5445C14A-2FAA-4869-9237-9C407ED0A2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D220F7BE-C10C-4035-8785-AED833FA76D8}" type="pres">
      <dgm:prSet presAssocID="{CB9685CD-F5A5-415A-BACA-EFB60459686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84522A8-06B5-4B69-8B44-BB596A01F6C8}" type="pres">
      <dgm:prSet presAssocID="{0BCC49F8-C724-49D2-856C-351F3AE2B8B9}" presName="sibTrans" presStyleLbl="sibTrans1D1" presStyleIdx="0" presStyleCnt="2"/>
      <dgm:spPr/>
      <dgm:t>
        <a:bodyPr/>
        <a:lstStyle/>
        <a:p>
          <a:endParaRPr lang="es-PE"/>
        </a:p>
      </dgm:t>
    </dgm:pt>
    <dgm:pt modelId="{5A9F0C67-5DB5-4452-A2A6-E99C28F26EB8}" type="pres">
      <dgm:prSet presAssocID="{0BCC49F8-C724-49D2-856C-351F3AE2B8B9}" presName="connectorText" presStyleLbl="sibTrans1D1" presStyleIdx="0" presStyleCnt="2"/>
      <dgm:spPr/>
      <dgm:t>
        <a:bodyPr/>
        <a:lstStyle/>
        <a:p>
          <a:endParaRPr lang="es-PE"/>
        </a:p>
      </dgm:t>
    </dgm:pt>
    <dgm:pt modelId="{213742FB-309E-4C76-8295-F3A7EE1B0261}" type="pres">
      <dgm:prSet presAssocID="{925FD9CB-DC26-4D75-B6D8-C1155F77DD6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0FC58F7-1B49-4D47-85FD-20FD2716D778}" type="pres">
      <dgm:prSet presAssocID="{0F19B6C3-FA3C-4214-8468-0E42E233C21F}" presName="sibTrans" presStyleLbl="sibTrans1D1" presStyleIdx="1" presStyleCnt="2"/>
      <dgm:spPr/>
      <dgm:t>
        <a:bodyPr/>
        <a:lstStyle/>
        <a:p>
          <a:endParaRPr lang="es-PE"/>
        </a:p>
      </dgm:t>
    </dgm:pt>
    <dgm:pt modelId="{11337362-BE95-4FDC-A83A-5342A6546D47}" type="pres">
      <dgm:prSet presAssocID="{0F19B6C3-FA3C-4214-8468-0E42E233C21F}" presName="connectorText" presStyleLbl="sibTrans1D1" presStyleIdx="1" presStyleCnt="2"/>
      <dgm:spPr/>
      <dgm:t>
        <a:bodyPr/>
        <a:lstStyle/>
        <a:p>
          <a:endParaRPr lang="es-PE"/>
        </a:p>
      </dgm:t>
    </dgm:pt>
    <dgm:pt modelId="{1CDB18E5-D373-405F-8BFB-EDEF389C4B96}" type="pres">
      <dgm:prSet presAssocID="{B1D51358-59A6-44D5-A8EA-CB3CCA91237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8079A7AF-D121-4FC5-9FC4-7E1AAFD2B25E}" type="presOf" srcId="{0F19B6C3-FA3C-4214-8468-0E42E233C21F}" destId="{11337362-BE95-4FDC-A83A-5342A6546D47}" srcOrd="1" destOrd="0" presId="urn:microsoft.com/office/officeart/2005/8/layout/bProcess3"/>
    <dgm:cxn modelId="{7A568A8E-DB9D-4281-8ABE-B7A06A7083D1}" type="presOf" srcId="{5445C14A-2FAA-4869-9237-9C407ED0A270}" destId="{330B152B-83F6-4146-99AB-BF1A95C164AF}" srcOrd="0" destOrd="0" presId="urn:microsoft.com/office/officeart/2005/8/layout/bProcess3"/>
    <dgm:cxn modelId="{2871A71E-DBDA-438B-88E2-551C08247C11}" type="presOf" srcId="{925FD9CB-DC26-4D75-B6D8-C1155F77DD66}" destId="{213742FB-309E-4C76-8295-F3A7EE1B0261}" srcOrd="0" destOrd="0" presId="urn:microsoft.com/office/officeart/2005/8/layout/bProcess3"/>
    <dgm:cxn modelId="{6A0DC6A0-8CA1-422C-AD96-4E989233D7BC}" srcId="{5445C14A-2FAA-4869-9237-9C407ED0A270}" destId="{CB9685CD-F5A5-415A-BACA-EFB604596864}" srcOrd="0" destOrd="0" parTransId="{4DE3885C-8A6C-4E84-8892-71470AECB26D}" sibTransId="{0BCC49F8-C724-49D2-856C-351F3AE2B8B9}"/>
    <dgm:cxn modelId="{4CF4F022-51C9-4D1F-BAE5-A836401799F7}" type="presOf" srcId="{0F19B6C3-FA3C-4214-8468-0E42E233C21F}" destId="{A0FC58F7-1B49-4D47-85FD-20FD2716D778}" srcOrd="0" destOrd="0" presId="urn:microsoft.com/office/officeart/2005/8/layout/bProcess3"/>
    <dgm:cxn modelId="{917AE977-09E4-4C31-86D9-D9CDB9158EDA}" srcId="{5445C14A-2FAA-4869-9237-9C407ED0A270}" destId="{B1D51358-59A6-44D5-A8EA-CB3CCA912376}" srcOrd="2" destOrd="0" parTransId="{49639443-1730-440C-B08F-21735614201A}" sibTransId="{AA032211-D4EF-40F9-9B54-02B6873555B6}"/>
    <dgm:cxn modelId="{F2B613F8-4714-4DE2-BCA0-893E3FD5E971}" srcId="{5445C14A-2FAA-4869-9237-9C407ED0A270}" destId="{925FD9CB-DC26-4D75-B6D8-C1155F77DD66}" srcOrd="1" destOrd="0" parTransId="{A199D10D-B527-4594-901D-FD94D4D8640E}" sibTransId="{0F19B6C3-FA3C-4214-8468-0E42E233C21F}"/>
    <dgm:cxn modelId="{5A54EA55-ED63-46EC-98D2-55700D02E66C}" type="presOf" srcId="{0BCC49F8-C724-49D2-856C-351F3AE2B8B9}" destId="{5A9F0C67-5DB5-4452-A2A6-E99C28F26EB8}" srcOrd="1" destOrd="0" presId="urn:microsoft.com/office/officeart/2005/8/layout/bProcess3"/>
    <dgm:cxn modelId="{21622A49-048F-41B3-ABEE-3336A04EFDAE}" type="presOf" srcId="{CB9685CD-F5A5-415A-BACA-EFB604596864}" destId="{D220F7BE-C10C-4035-8785-AED833FA76D8}" srcOrd="0" destOrd="0" presId="urn:microsoft.com/office/officeart/2005/8/layout/bProcess3"/>
    <dgm:cxn modelId="{A34FA853-079D-4A01-851F-CDA2C01CF607}" type="presOf" srcId="{B1D51358-59A6-44D5-A8EA-CB3CCA912376}" destId="{1CDB18E5-D373-405F-8BFB-EDEF389C4B96}" srcOrd="0" destOrd="0" presId="urn:microsoft.com/office/officeart/2005/8/layout/bProcess3"/>
    <dgm:cxn modelId="{5952423E-895C-41B3-9045-7088254633CE}" type="presOf" srcId="{0BCC49F8-C724-49D2-856C-351F3AE2B8B9}" destId="{D84522A8-06B5-4B69-8B44-BB596A01F6C8}" srcOrd="0" destOrd="0" presId="urn:microsoft.com/office/officeart/2005/8/layout/bProcess3"/>
    <dgm:cxn modelId="{83FEA824-5A49-4BB4-99D2-ABC929AAF91F}" type="presParOf" srcId="{330B152B-83F6-4146-99AB-BF1A95C164AF}" destId="{D220F7BE-C10C-4035-8785-AED833FA76D8}" srcOrd="0" destOrd="0" presId="urn:microsoft.com/office/officeart/2005/8/layout/bProcess3"/>
    <dgm:cxn modelId="{C8091136-C64D-4E95-94D8-CB956F106A81}" type="presParOf" srcId="{330B152B-83F6-4146-99AB-BF1A95C164AF}" destId="{D84522A8-06B5-4B69-8B44-BB596A01F6C8}" srcOrd="1" destOrd="0" presId="urn:microsoft.com/office/officeart/2005/8/layout/bProcess3"/>
    <dgm:cxn modelId="{9084AE4F-ADDB-4793-89E7-CA205DD1B9C0}" type="presParOf" srcId="{D84522A8-06B5-4B69-8B44-BB596A01F6C8}" destId="{5A9F0C67-5DB5-4452-A2A6-E99C28F26EB8}" srcOrd="0" destOrd="0" presId="urn:microsoft.com/office/officeart/2005/8/layout/bProcess3"/>
    <dgm:cxn modelId="{522D00A1-4CA7-437A-862F-B25DA9E294AB}" type="presParOf" srcId="{330B152B-83F6-4146-99AB-BF1A95C164AF}" destId="{213742FB-309E-4C76-8295-F3A7EE1B0261}" srcOrd="2" destOrd="0" presId="urn:microsoft.com/office/officeart/2005/8/layout/bProcess3"/>
    <dgm:cxn modelId="{039B1F9F-F7E1-4423-AE99-5E6A12F05F61}" type="presParOf" srcId="{330B152B-83F6-4146-99AB-BF1A95C164AF}" destId="{A0FC58F7-1B49-4D47-85FD-20FD2716D778}" srcOrd="3" destOrd="0" presId="urn:microsoft.com/office/officeart/2005/8/layout/bProcess3"/>
    <dgm:cxn modelId="{DC07720B-0904-4151-B1C1-0C71AA921738}" type="presParOf" srcId="{A0FC58F7-1B49-4D47-85FD-20FD2716D778}" destId="{11337362-BE95-4FDC-A83A-5342A6546D47}" srcOrd="0" destOrd="0" presId="urn:microsoft.com/office/officeart/2005/8/layout/bProcess3"/>
    <dgm:cxn modelId="{B2F44DF3-BC09-47B2-A677-09FA14F1D9FD}" type="presParOf" srcId="{330B152B-83F6-4146-99AB-BF1A95C164AF}" destId="{1CDB18E5-D373-405F-8BFB-EDEF389C4B96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DA2501-6D60-4729-A03A-56FDB403B615}" type="doc">
      <dgm:prSet loTypeId="urn:microsoft.com/office/officeart/2005/8/layout/hLis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8EE3F491-88B3-430E-BE27-DAE98EDA95A7}">
      <dgm:prSet phldrT="[Texto]" custT="1"/>
      <dgm:spPr>
        <a:solidFill>
          <a:srgbClr val="0000FF"/>
        </a:solidFill>
      </dgm:spPr>
      <dgm:t>
        <a:bodyPr/>
        <a:lstStyle/>
        <a:p>
          <a:r>
            <a:rPr lang="es-PE" sz="1800" dirty="0" smtClean="0">
              <a:latin typeface="Times New Roman" pitchFamily="18" charset="0"/>
              <a:cs typeface="Times New Roman" pitchFamily="18" charset="0"/>
            </a:rPr>
            <a:t>-MORALIDAD HETERÓNOMA:  (5-10 años)durante los primeros años preescolares y antes del comienzo de esta etapa, los niños muestran  poca comprensión de las reglas que dirigen la conducta social</a:t>
          </a:r>
        </a:p>
        <a:p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s-PE" sz="2000" dirty="0">
            <a:latin typeface="Times New Roman" pitchFamily="18" charset="0"/>
            <a:cs typeface="Times New Roman" pitchFamily="18" charset="0"/>
          </a:endParaRPr>
        </a:p>
      </dgm:t>
    </dgm:pt>
    <dgm:pt modelId="{63D16C72-4D46-4D86-9A3A-DDDDE7A55757}" type="parTrans" cxnId="{F4802B6A-04B7-4B00-A7F7-2AE009572EA4}">
      <dgm:prSet/>
      <dgm:spPr/>
      <dgm:t>
        <a:bodyPr/>
        <a:lstStyle/>
        <a:p>
          <a:endParaRPr lang="es-PE"/>
        </a:p>
      </dgm:t>
    </dgm:pt>
    <dgm:pt modelId="{D94F778F-FCE0-4FF0-BE6F-1A2D7C1A3199}" type="sibTrans" cxnId="{F4802B6A-04B7-4B00-A7F7-2AE009572EA4}">
      <dgm:prSet/>
      <dgm:spPr/>
      <dgm:t>
        <a:bodyPr/>
        <a:lstStyle/>
        <a:p>
          <a:endParaRPr lang="es-PE"/>
        </a:p>
      </dgm:t>
    </dgm:pt>
    <dgm:pt modelId="{B3DE7C67-A484-4F26-8ECB-F93832CC455F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PE" sz="2000" dirty="0" smtClean="0"/>
            <a:t>-</a:t>
          </a:r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MORALIDAD </a:t>
          </a:r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AUTÓNOMA: ( Sobre 10 años y mayores)</a:t>
          </a:r>
        </a:p>
        <a:p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El desarrollo cognitivo, la liberación gradual del control</a:t>
          </a:r>
        </a:p>
        <a:p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Adulto, y la interacción con los iguales lleva a los niños a realizar la transición a la moralidad autónoma.</a:t>
          </a:r>
          <a:endParaRPr lang="es-PE" sz="2000" dirty="0">
            <a:latin typeface="Times New Roman" pitchFamily="18" charset="0"/>
            <a:cs typeface="Times New Roman" pitchFamily="18" charset="0"/>
          </a:endParaRPr>
        </a:p>
      </dgm:t>
    </dgm:pt>
    <dgm:pt modelId="{FFC8EBFD-D220-437D-A052-B31E3FB4D5A6}" type="parTrans" cxnId="{85FB3163-FCEF-4267-A439-4B77431FC883}">
      <dgm:prSet/>
      <dgm:spPr/>
      <dgm:t>
        <a:bodyPr/>
        <a:lstStyle/>
        <a:p>
          <a:endParaRPr lang="es-PE"/>
        </a:p>
      </dgm:t>
    </dgm:pt>
    <dgm:pt modelId="{D5778568-9501-4F06-9A0B-A8F80FFF6B5B}" type="sibTrans" cxnId="{85FB3163-FCEF-4267-A439-4B77431FC883}">
      <dgm:prSet/>
      <dgm:spPr/>
      <dgm:t>
        <a:bodyPr/>
        <a:lstStyle/>
        <a:p>
          <a:endParaRPr lang="es-PE"/>
        </a:p>
      </dgm:t>
    </dgm:pt>
    <dgm:pt modelId="{3D459FB9-6810-4A0D-8DEA-5CE4ED27D9E5}">
      <dgm:prSet/>
      <dgm:spPr/>
      <dgm:t>
        <a:bodyPr/>
        <a:lstStyle/>
        <a:p>
          <a:endParaRPr lang="es-ES"/>
        </a:p>
      </dgm:t>
    </dgm:pt>
    <dgm:pt modelId="{F699CA02-7341-4BD9-A757-57F0DE9FC950}" type="parTrans" cxnId="{E2E6A64F-F7EA-419F-AF56-622D9E66A86B}">
      <dgm:prSet/>
      <dgm:spPr/>
      <dgm:t>
        <a:bodyPr/>
        <a:lstStyle/>
        <a:p>
          <a:endParaRPr lang="es-ES"/>
        </a:p>
      </dgm:t>
    </dgm:pt>
    <dgm:pt modelId="{82481A08-6B5F-46B4-B60A-74CE0E48A14F}" type="sibTrans" cxnId="{E2E6A64F-F7EA-419F-AF56-622D9E66A86B}">
      <dgm:prSet/>
      <dgm:spPr/>
      <dgm:t>
        <a:bodyPr/>
        <a:lstStyle/>
        <a:p>
          <a:endParaRPr lang="es-ES"/>
        </a:p>
      </dgm:t>
    </dgm:pt>
    <dgm:pt modelId="{27776DDF-4379-4412-B6F1-32E863254929}">
      <dgm:prSet/>
      <dgm:spPr/>
      <dgm:t>
        <a:bodyPr/>
        <a:lstStyle/>
        <a:p>
          <a:endParaRPr lang="es-ES"/>
        </a:p>
      </dgm:t>
    </dgm:pt>
    <dgm:pt modelId="{858869A1-E02C-439D-AEFC-ADF9617B7CC0}" type="parTrans" cxnId="{164CFFBA-3829-46C0-B73B-114DC4FF5236}">
      <dgm:prSet/>
      <dgm:spPr/>
      <dgm:t>
        <a:bodyPr/>
        <a:lstStyle/>
        <a:p>
          <a:endParaRPr lang="es-ES"/>
        </a:p>
      </dgm:t>
    </dgm:pt>
    <dgm:pt modelId="{6D324439-BDC4-4939-90D0-3C4AD0166CA5}" type="sibTrans" cxnId="{164CFFBA-3829-46C0-B73B-114DC4FF5236}">
      <dgm:prSet/>
      <dgm:spPr/>
      <dgm:t>
        <a:bodyPr/>
        <a:lstStyle/>
        <a:p>
          <a:endParaRPr lang="es-ES"/>
        </a:p>
      </dgm:t>
    </dgm:pt>
    <dgm:pt modelId="{9DE38F7A-49EA-46CA-851E-BCCF88ABA70D}">
      <dgm:prSet/>
      <dgm:spPr/>
      <dgm:t>
        <a:bodyPr/>
        <a:lstStyle/>
        <a:p>
          <a:endParaRPr lang="es-ES"/>
        </a:p>
      </dgm:t>
    </dgm:pt>
    <dgm:pt modelId="{3A05B334-6BAA-40FA-AE3E-C2683BA8CE98}" type="parTrans" cxnId="{FA4B3B9B-9D7D-4765-AE03-966ABEB76CFE}">
      <dgm:prSet/>
      <dgm:spPr/>
      <dgm:t>
        <a:bodyPr/>
        <a:lstStyle/>
        <a:p>
          <a:endParaRPr lang="es-ES"/>
        </a:p>
      </dgm:t>
    </dgm:pt>
    <dgm:pt modelId="{E8D5BE82-09D4-4DFB-A02E-11FB2FE2E7E9}" type="sibTrans" cxnId="{FA4B3B9B-9D7D-4765-AE03-966ABEB76CFE}">
      <dgm:prSet/>
      <dgm:spPr/>
      <dgm:t>
        <a:bodyPr/>
        <a:lstStyle/>
        <a:p>
          <a:endParaRPr lang="es-ES"/>
        </a:p>
      </dgm:t>
    </dgm:pt>
    <dgm:pt modelId="{6ED0A749-59DF-4C27-8285-4D088793D6E4}">
      <dgm:prSet/>
      <dgm:spPr/>
      <dgm:t>
        <a:bodyPr/>
        <a:lstStyle/>
        <a:p>
          <a:endParaRPr lang="es-ES"/>
        </a:p>
      </dgm:t>
    </dgm:pt>
    <dgm:pt modelId="{464EEEDD-ECCF-43C3-A160-89C72838713A}" type="parTrans" cxnId="{71C81403-100B-4AF2-96A9-B0AE202F0646}">
      <dgm:prSet/>
      <dgm:spPr/>
      <dgm:t>
        <a:bodyPr/>
        <a:lstStyle/>
        <a:p>
          <a:endParaRPr lang="es-ES"/>
        </a:p>
      </dgm:t>
    </dgm:pt>
    <dgm:pt modelId="{1C028D42-7030-4C9D-9EB9-62303FD1227F}" type="sibTrans" cxnId="{71C81403-100B-4AF2-96A9-B0AE202F0646}">
      <dgm:prSet/>
      <dgm:spPr/>
      <dgm:t>
        <a:bodyPr/>
        <a:lstStyle/>
        <a:p>
          <a:endParaRPr lang="es-ES"/>
        </a:p>
      </dgm:t>
    </dgm:pt>
    <dgm:pt modelId="{58B5599A-5977-441D-BF4B-79A54EEE7AAB}">
      <dgm:prSet/>
      <dgm:spPr/>
    </dgm:pt>
    <dgm:pt modelId="{20C6A886-BE98-47D4-BE44-076E99C629B5}" type="parTrans" cxnId="{F927A744-8A9E-4422-AEBF-BC3547647EB8}">
      <dgm:prSet/>
      <dgm:spPr/>
      <dgm:t>
        <a:bodyPr/>
        <a:lstStyle/>
        <a:p>
          <a:endParaRPr lang="es-ES"/>
        </a:p>
      </dgm:t>
    </dgm:pt>
    <dgm:pt modelId="{99F18EF5-1AF7-4154-B00D-E93F09C96581}" type="sibTrans" cxnId="{F927A744-8A9E-4422-AEBF-BC3547647EB8}">
      <dgm:prSet/>
      <dgm:spPr/>
      <dgm:t>
        <a:bodyPr/>
        <a:lstStyle/>
        <a:p>
          <a:endParaRPr lang="es-ES"/>
        </a:p>
      </dgm:t>
    </dgm:pt>
    <dgm:pt modelId="{BA721F93-DE4F-4BA5-8712-01A18CDA8297}">
      <dgm:prSet/>
      <dgm:spPr/>
      <dgm:t>
        <a:bodyPr/>
        <a:lstStyle/>
        <a:p>
          <a:endParaRPr lang="es-ES"/>
        </a:p>
      </dgm:t>
    </dgm:pt>
    <dgm:pt modelId="{455FE9ED-438A-4D40-AC57-3C5CFFAC6D18}" type="parTrans" cxnId="{5B723FF6-4625-4594-A58E-4C0EACEF8F27}">
      <dgm:prSet/>
      <dgm:spPr/>
      <dgm:t>
        <a:bodyPr/>
        <a:lstStyle/>
        <a:p>
          <a:endParaRPr lang="es-ES"/>
        </a:p>
      </dgm:t>
    </dgm:pt>
    <dgm:pt modelId="{F072960F-F09E-4FC3-8B94-AA5AF0084666}" type="sibTrans" cxnId="{5B723FF6-4625-4594-A58E-4C0EACEF8F27}">
      <dgm:prSet/>
      <dgm:spPr/>
      <dgm:t>
        <a:bodyPr/>
        <a:lstStyle/>
        <a:p>
          <a:endParaRPr lang="es-ES"/>
        </a:p>
      </dgm:t>
    </dgm:pt>
    <dgm:pt modelId="{C63E1B69-B5B9-41AA-B32F-D09F4A5B6517}" type="pres">
      <dgm:prSet presAssocID="{E7DA2501-6D60-4729-A03A-56FDB403B61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83963ECF-E915-4EE2-92AB-51478D78F86F}" type="pres">
      <dgm:prSet presAssocID="{8EE3F491-88B3-430E-BE27-DAE98EDA95A7}" presName="roof" presStyleLbl="dkBgShp" presStyleIdx="0" presStyleCnt="2"/>
      <dgm:spPr/>
      <dgm:t>
        <a:bodyPr/>
        <a:lstStyle/>
        <a:p>
          <a:endParaRPr lang="es-PE"/>
        </a:p>
      </dgm:t>
    </dgm:pt>
    <dgm:pt modelId="{2B102920-C7E6-4C1F-972F-CBF077A25E84}" type="pres">
      <dgm:prSet presAssocID="{8EE3F491-88B3-430E-BE27-DAE98EDA95A7}" presName="pillars" presStyleCnt="0"/>
      <dgm:spPr/>
    </dgm:pt>
    <dgm:pt modelId="{CA2DEF69-AC8A-483E-A713-3A007D6CE58A}" type="pres">
      <dgm:prSet presAssocID="{8EE3F491-88B3-430E-BE27-DAE98EDA95A7}" presName="pillar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146602E-EE44-4F04-A54A-74EBAAEE7F2D}" type="pres">
      <dgm:prSet presAssocID="{8EE3F491-88B3-430E-BE27-DAE98EDA95A7}" presName="base" presStyleLbl="dkBgShp" presStyleIdx="1" presStyleCnt="2"/>
      <dgm:spPr/>
    </dgm:pt>
  </dgm:ptLst>
  <dgm:cxnLst>
    <dgm:cxn modelId="{85FB3163-FCEF-4267-A439-4B77431FC883}" srcId="{8EE3F491-88B3-430E-BE27-DAE98EDA95A7}" destId="{B3DE7C67-A484-4F26-8ECB-F93832CC455F}" srcOrd="0" destOrd="0" parTransId="{FFC8EBFD-D220-437D-A052-B31E3FB4D5A6}" sibTransId="{D5778568-9501-4F06-9A0B-A8F80FFF6B5B}"/>
    <dgm:cxn modelId="{FA4B3B9B-9D7D-4765-AE03-966ABEB76CFE}" srcId="{E7DA2501-6D60-4729-A03A-56FDB403B615}" destId="{9DE38F7A-49EA-46CA-851E-BCCF88ABA70D}" srcOrd="4" destOrd="0" parTransId="{3A05B334-6BAA-40FA-AE3E-C2683BA8CE98}" sibTransId="{E8D5BE82-09D4-4DFB-A02E-11FB2FE2E7E9}"/>
    <dgm:cxn modelId="{F927A744-8A9E-4422-AEBF-BC3547647EB8}" srcId="{E7DA2501-6D60-4729-A03A-56FDB403B615}" destId="{58B5599A-5977-441D-BF4B-79A54EEE7AAB}" srcOrd="2" destOrd="0" parTransId="{20C6A886-BE98-47D4-BE44-076E99C629B5}" sibTransId="{99F18EF5-1AF7-4154-B00D-E93F09C96581}"/>
    <dgm:cxn modelId="{5B723FF6-4625-4594-A58E-4C0EACEF8F27}" srcId="{E7DA2501-6D60-4729-A03A-56FDB403B615}" destId="{BA721F93-DE4F-4BA5-8712-01A18CDA8297}" srcOrd="1" destOrd="0" parTransId="{455FE9ED-438A-4D40-AC57-3C5CFFAC6D18}" sibTransId="{F072960F-F09E-4FC3-8B94-AA5AF0084666}"/>
    <dgm:cxn modelId="{E2E6A64F-F7EA-419F-AF56-622D9E66A86B}" srcId="{E7DA2501-6D60-4729-A03A-56FDB403B615}" destId="{3D459FB9-6810-4A0D-8DEA-5CE4ED27D9E5}" srcOrd="6" destOrd="0" parTransId="{F699CA02-7341-4BD9-A757-57F0DE9FC950}" sibTransId="{82481A08-6B5F-46B4-B60A-74CE0E48A14F}"/>
    <dgm:cxn modelId="{AF8B9BDA-3E78-4347-A1C9-7DA4749B0316}" type="presOf" srcId="{8EE3F491-88B3-430E-BE27-DAE98EDA95A7}" destId="{83963ECF-E915-4EE2-92AB-51478D78F86F}" srcOrd="0" destOrd="0" presId="urn:microsoft.com/office/officeart/2005/8/layout/hList3"/>
    <dgm:cxn modelId="{71C81403-100B-4AF2-96A9-B0AE202F0646}" srcId="{E7DA2501-6D60-4729-A03A-56FDB403B615}" destId="{6ED0A749-59DF-4C27-8285-4D088793D6E4}" srcOrd="3" destOrd="0" parTransId="{464EEEDD-ECCF-43C3-A160-89C72838713A}" sibTransId="{1C028D42-7030-4C9D-9EB9-62303FD1227F}"/>
    <dgm:cxn modelId="{90814FCB-5C33-4FD4-8D4A-4CB52DA0132A}" type="presOf" srcId="{E7DA2501-6D60-4729-A03A-56FDB403B615}" destId="{C63E1B69-B5B9-41AA-B32F-D09F4A5B6517}" srcOrd="0" destOrd="0" presId="urn:microsoft.com/office/officeart/2005/8/layout/hList3"/>
    <dgm:cxn modelId="{F4802B6A-04B7-4B00-A7F7-2AE009572EA4}" srcId="{E7DA2501-6D60-4729-A03A-56FDB403B615}" destId="{8EE3F491-88B3-430E-BE27-DAE98EDA95A7}" srcOrd="0" destOrd="0" parTransId="{63D16C72-4D46-4D86-9A3A-DDDDE7A55757}" sibTransId="{D94F778F-FCE0-4FF0-BE6F-1A2D7C1A3199}"/>
    <dgm:cxn modelId="{CD434099-3FFF-4798-AB3D-2D248A9BD6EE}" type="presOf" srcId="{B3DE7C67-A484-4F26-8ECB-F93832CC455F}" destId="{CA2DEF69-AC8A-483E-A713-3A007D6CE58A}" srcOrd="0" destOrd="0" presId="urn:microsoft.com/office/officeart/2005/8/layout/hList3"/>
    <dgm:cxn modelId="{164CFFBA-3829-46C0-B73B-114DC4FF5236}" srcId="{E7DA2501-6D60-4729-A03A-56FDB403B615}" destId="{27776DDF-4379-4412-B6F1-32E863254929}" srcOrd="5" destOrd="0" parTransId="{858869A1-E02C-439D-AEFC-ADF9617B7CC0}" sibTransId="{6D324439-BDC4-4939-90D0-3C4AD0166CA5}"/>
    <dgm:cxn modelId="{3908ECB7-EAD1-4C65-9CE2-A685F7AFE126}" type="presParOf" srcId="{C63E1B69-B5B9-41AA-B32F-D09F4A5B6517}" destId="{83963ECF-E915-4EE2-92AB-51478D78F86F}" srcOrd="0" destOrd="0" presId="urn:microsoft.com/office/officeart/2005/8/layout/hList3"/>
    <dgm:cxn modelId="{675EB396-4458-443E-9FA4-63BA4E41BF46}" type="presParOf" srcId="{C63E1B69-B5B9-41AA-B32F-D09F4A5B6517}" destId="{2B102920-C7E6-4C1F-972F-CBF077A25E84}" srcOrd="1" destOrd="0" presId="urn:microsoft.com/office/officeart/2005/8/layout/hList3"/>
    <dgm:cxn modelId="{D734EC30-05EE-4F74-929C-E80A81C21265}" type="presParOf" srcId="{2B102920-C7E6-4C1F-972F-CBF077A25E84}" destId="{CA2DEF69-AC8A-483E-A713-3A007D6CE58A}" srcOrd="0" destOrd="0" presId="urn:microsoft.com/office/officeart/2005/8/layout/hList3"/>
    <dgm:cxn modelId="{A98313F0-DE51-45B3-B3B2-1ECA72FE94E6}" type="presParOf" srcId="{C63E1B69-B5B9-41AA-B32F-D09F4A5B6517}" destId="{B146602E-EE44-4F04-A54A-74EBAAEE7F2D}" srcOrd="2" destOrd="0" presId="urn:microsoft.com/office/officeart/2005/8/layout/hList3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3AC673-482E-4815-9E82-C97038DA6FB5}" type="doc">
      <dgm:prSet loTypeId="urn:microsoft.com/office/officeart/2005/8/layout/hList3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PE"/>
        </a:p>
      </dgm:t>
    </dgm:pt>
    <dgm:pt modelId="{E5F082D0-D70C-40E4-A855-E62825155408}">
      <dgm:prSet phldrT="[Texto]" custT="1"/>
      <dgm:spPr>
        <a:solidFill>
          <a:srgbClr val="0000FF"/>
        </a:solidFill>
      </dgm:spPr>
      <dgm:t>
        <a:bodyPr/>
        <a:lstStyle/>
        <a:p>
          <a:r>
            <a:rPr lang="es-ES" sz="2800" b="1" dirty="0" smtClean="0">
              <a:latin typeface="Times New Roman" pitchFamily="18" charset="0"/>
              <a:cs typeface="Times New Roman" pitchFamily="18" charset="0"/>
            </a:rPr>
            <a:t>DESARROLLO DEL AUTOCONTROL</a:t>
          </a:r>
          <a:endParaRPr lang="es-PE" sz="2800" dirty="0">
            <a:latin typeface="Times New Roman" pitchFamily="18" charset="0"/>
            <a:cs typeface="Times New Roman" pitchFamily="18" charset="0"/>
          </a:endParaRPr>
        </a:p>
      </dgm:t>
    </dgm:pt>
    <dgm:pt modelId="{B34BA413-A4C9-4186-92AB-E1536DDB47AB}" type="parTrans" cxnId="{79174EEB-80D3-44E6-A6CA-AE486D7DE1C5}">
      <dgm:prSet/>
      <dgm:spPr/>
      <dgm:t>
        <a:bodyPr/>
        <a:lstStyle/>
        <a:p>
          <a:endParaRPr lang="es-PE"/>
        </a:p>
      </dgm:t>
    </dgm:pt>
    <dgm:pt modelId="{BDA3E400-09BF-4500-AEE4-19DD5DF47CC7}" type="sibTrans" cxnId="{79174EEB-80D3-44E6-A6CA-AE486D7DE1C5}">
      <dgm:prSet/>
      <dgm:spPr/>
      <dgm:t>
        <a:bodyPr/>
        <a:lstStyle/>
        <a:p>
          <a:endParaRPr lang="es-PE"/>
        </a:p>
      </dgm:t>
    </dgm:pt>
    <dgm:pt modelId="{BED391EE-B966-4A04-BD9D-A280B38E2FE4}">
      <dgm:prSet phldrT="[Texto]" custT="1"/>
      <dgm:spPr>
        <a:solidFill>
          <a:srgbClr val="FFFF00"/>
        </a:solidFill>
      </dgm:spPr>
      <dgm:t>
        <a:bodyPr/>
        <a:lstStyle/>
        <a:p>
          <a:pPr algn="l"/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Definición: Inhibición de un impulso para </a:t>
          </a:r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participar</a:t>
          </a:r>
        </a:p>
        <a:p>
          <a:pPr algn="l"/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en una conducta que viola la norma social.</a:t>
          </a:r>
        </a:p>
        <a:p>
          <a:pPr algn="l"/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Conformidad(entre los 12 y18 </a:t>
          </a:r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meses) : Es la obediencia </a:t>
          </a:r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voluntaria.</a:t>
          </a:r>
        </a:p>
        <a:p>
          <a:pPr algn="l"/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 Desarrollo </a:t>
          </a:r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en la niñez  y adolescencia : Existen estrategias como  tapar los ojos , inventarse juegos , cantar, irse a dormir  </a:t>
          </a:r>
        </a:p>
        <a:p>
          <a:pPr algn="ctr"/>
          <a:r>
            <a:rPr lang="es-PE" sz="18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s-PE" sz="1800" dirty="0">
            <a:latin typeface="Times New Roman" pitchFamily="18" charset="0"/>
            <a:cs typeface="Times New Roman" pitchFamily="18" charset="0"/>
          </a:endParaRPr>
        </a:p>
      </dgm:t>
    </dgm:pt>
    <dgm:pt modelId="{7F76C6F1-E564-4673-B539-C11014CF6121}" type="parTrans" cxnId="{51C12C87-2D28-44EA-B5CF-F2A5022EDDBA}">
      <dgm:prSet/>
      <dgm:spPr/>
      <dgm:t>
        <a:bodyPr/>
        <a:lstStyle/>
        <a:p>
          <a:endParaRPr lang="es-PE"/>
        </a:p>
      </dgm:t>
    </dgm:pt>
    <dgm:pt modelId="{DD0EE1F9-33B3-49A3-AB39-80896A2BD946}" type="sibTrans" cxnId="{51C12C87-2D28-44EA-B5CF-F2A5022EDDBA}">
      <dgm:prSet/>
      <dgm:spPr/>
      <dgm:t>
        <a:bodyPr/>
        <a:lstStyle/>
        <a:p>
          <a:endParaRPr lang="es-PE"/>
        </a:p>
      </dgm:t>
    </dgm:pt>
    <dgm:pt modelId="{04766CDB-36A3-49AC-816A-497B67096720}" type="pres">
      <dgm:prSet presAssocID="{D03AC673-482E-4815-9E82-C97038DA6FB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6820E00A-44FE-4FB4-AC47-B9348E047912}" type="pres">
      <dgm:prSet presAssocID="{E5F082D0-D70C-40E4-A855-E62825155408}" presName="roof" presStyleLbl="dkBgShp" presStyleIdx="0" presStyleCnt="2" custLinFactNeighborX="8709" custLinFactNeighborY="5303"/>
      <dgm:spPr/>
      <dgm:t>
        <a:bodyPr/>
        <a:lstStyle/>
        <a:p>
          <a:endParaRPr lang="es-PE"/>
        </a:p>
      </dgm:t>
    </dgm:pt>
    <dgm:pt modelId="{D8D321FF-A98D-4EC5-814E-4303FBB34B7F}" type="pres">
      <dgm:prSet presAssocID="{E5F082D0-D70C-40E4-A855-E62825155408}" presName="pillars" presStyleCnt="0"/>
      <dgm:spPr/>
    </dgm:pt>
    <dgm:pt modelId="{F2A6BC2A-0E23-43A2-8072-76F87682D67A}" type="pres">
      <dgm:prSet presAssocID="{E5F082D0-D70C-40E4-A855-E62825155408}" presName="pillar1" presStyleLbl="node1" presStyleIdx="0" presStyleCnt="1" custLinFactNeighborX="-2021" custLinFactNeighborY="-223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6C8A02B-1B7B-4DD9-918F-8B65E1A7BB2A}" type="pres">
      <dgm:prSet presAssocID="{E5F082D0-D70C-40E4-A855-E62825155408}" presName="base" presStyleLbl="dkBgShp" presStyleIdx="1" presStyleCnt="2"/>
      <dgm:spPr/>
    </dgm:pt>
  </dgm:ptLst>
  <dgm:cxnLst>
    <dgm:cxn modelId="{4088D79A-8864-4E5E-88C7-7415EA8951CA}" type="presOf" srcId="{E5F082D0-D70C-40E4-A855-E62825155408}" destId="{6820E00A-44FE-4FB4-AC47-B9348E047912}" srcOrd="0" destOrd="0" presId="urn:microsoft.com/office/officeart/2005/8/layout/hList3"/>
    <dgm:cxn modelId="{51C12C87-2D28-44EA-B5CF-F2A5022EDDBA}" srcId="{E5F082D0-D70C-40E4-A855-E62825155408}" destId="{BED391EE-B966-4A04-BD9D-A280B38E2FE4}" srcOrd="0" destOrd="0" parTransId="{7F76C6F1-E564-4673-B539-C11014CF6121}" sibTransId="{DD0EE1F9-33B3-49A3-AB39-80896A2BD946}"/>
    <dgm:cxn modelId="{C27D24A0-9145-4A40-BB83-9052919D546D}" type="presOf" srcId="{BED391EE-B966-4A04-BD9D-A280B38E2FE4}" destId="{F2A6BC2A-0E23-43A2-8072-76F87682D67A}" srcOrd="0" destOrd="0" presId="urn:microsoft.com/office/officeart/2005/8/layout/hList3"/>
    <dgm:cxn modelId="{79174EEB-80D3-44E6-A6CA-AE486D7DE1C5}" srcId="{D03AC673-482E-4815-9E82-C97038DA6FB5}" destId="{E5F082D0-D70C-40E4-A855-E62825155408}" srcOrd="0" destOrd="0" parTransId="{B34BA413-A4C9-4186-92AB-E1536DDB47AB}" sibTransId="{BDA3E400-09BF-4500-AEE4-19DD5DF47CC7}"/>
    <dgm:cxn modelId="{57506DCE-61A9-43A1-B551-52DDD9291BD2}" type="presOf" srcId="{D03AC673-482E-4815-9E82-C97038DA6FB5}" destId="{04766CDB-36A3-49AC-816A-497B67096720}" srcOrd="0" destOrd="0" presId="urn:microsoft.com/office/officeart/2005/8/layout/hList3"/>
    <dgm:cxn modelId="{74FB2445-42F7-4A5D-9144-68C9A622D778}" type="presParOf" srcId="{04766CDB-36A3-49AC-816A-497B67096720}" destId="{6820E00A-44FE-4FB4-AC47-B9348E047912}" srcOrd="0" destOrd="0" presId="urn:microsoft.com/office/officeart/2005/8/layout/hList3"/>
    <dgm:cxn modelId="{632AED82-24C1-473D-BE7B-0E69A2BDCE82}" type="presParOf" srcId="{04766CDB-36A3-49AC-816A-497B67096720}" destId="{D8D321FF-A98D-4EC5-814E-4303FBB34B7F}" srcOrd="1" destOrd="0" presId="urn:microsoft.com/office/officeart/2005/8/layout/hList3"/>
    <dgm:cxn modelId="{0A3DF7B8-A511-4D49-975D-6531B931438C}" type="presParOf" srcId="{D8D321FF-A98D-4EC5-814E-4303FBB34B7F}" destId="{F2A6BC2A-0E23-43A2-8072-76F87682D67A}" srcOrd="0" destOrd="0" presId="urn:microsoft.com/office/officeart/2005/8/layout/hList3"/>
    <dgm:cxn modelId="{5C6229FD-7EEE-4120-BD81-2387961ED2BE}" type="presParOf" srcId="{04766CDB-36A3-49AC-816A-497B67096720}" destId="{56C8A02B-1B7B-4DD9-918F-8B65E1A7BB2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FD629A-BE77-4E79-B274-319B31713C84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PE"/>
        </a:p>
      </dgm:t>
    </dgm:pt>
    <dgm:pt modelId="{18670B7F-008B-47F3-A1B3-E9CA1B89343E}">
      <dgm:prSet phldrT="[Texto]"/>
      <dgm:spPr>
        <a:solidFill>
          <a:srgbClr val="0000FF"/>
        </a:solidFill>
      </dgm:spPr>
      <dgm:t>
        <a:bodyPr/>
        <a:lstStyle/>
        <a:p>
          <a:r>
            <a:rPr lang="es-PE" dirty="0" smtClean="0">
              <a:solidFill>
                <a:schemeClr val="bg1"/>
              </a:solidFill>
            </a:rPr>
            <a:t>CAUSAS </a:t>
          </a:r>
          <a:endParaRPr lang="es-PE" dirty="0">
            <a:solidFill>
              <a:schemeClr val="bg1"/>
            </a:solidFill>
          </a:endParaRPr>
        </a:p>
      </dgm:t>
    </dgm:pt>
    <dgm:pt modelId="{A9CA4304-4918-4E17-A4CE-5E399D97A397}" type="parTrans" cxnId="{F0D3A47E-8D06-42B7-8180-49F47DE985EC}">
      <dgm:prSet/>
      <dgm:spPr/>
      <dgm:t>
        <a:bodyPr/>
        <a:lstStyle/>
        <a:p>
          <a:endParaRPr lang="es-PE"/>
        </a:p>
      </dgm:t>
    </dgm:pt>
    <dgm:pt modelId="{C69B850C-0498-4421-A1B9-56DE886BE530}" type="sibTrans" cxnId="{F0D3A47E-8D06-42B7-8180-49F47DE985EC}">
      <dgm:prSet/>
      <dgm:spPr/>
      <dgm:t>
        <a:bodyPr/>
        <a:lstStyle/>
        <a:p>
          <a:endParaRPr lang="es-PE"/>
        </a:p>
      </dgm:t>
    </dgm:pt>
    <dgm:pt modelId="{91B48F41-32CE-4B77-BA9B-498E7A8F61C8}">
      <dgm:prSet phldrT="[Texto]" custT="1"/>
      <dgm:spPr>
        <a:solidFill>
          <a:srgbClr val="FFFF00"/>
        </a:solidFill>
      </dgm:spPr>
      <dgm:t>
        <a:bodyPr/>
        <a:lstStyle/>
        <a:p>
          <a:pPr algn="l"/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-Familia lugar de entrenamiento: retirada de amor , castigo físico, </a:t>
          </a:r>
        </a:p>
        <a:p>
          <a:pPr algn="l"/>
          <a:r>
            <a:rPr lang="es-PE" sz="2000" dirty="0" smtClean="0">
              <a:latin typeface="Times New Roman" pitchFamily="18" charset="0"/>
              <a:cs typeface="Times New Roman" pitchFamily="18" charset="0"/>
            </a:rPr>
            <a:t>Ira, peleas conyugales.</a:t>
          </a:r>
        </a:p>
        <a:p>
          <a:pPr algn="ctr"/>
          <a:endParaRPr lang="es-PE" sz="1600" dirty="0">
            <a:latin typeface="Times New Roman" pitchFamily="18" charset="0"/>
            <a:cs typeface="Times New Roman" pitchFamily="18" charset="0"/>
          </a:endParaRPr>
        </a:p>
      </dgm:t>
    </dgm:pt>
    <dgm:pt modelId="{7916C711-F66C-48F0-A46D-2000167FD344}" type="parTrans" cxnId="{F01D77E7-C647-4A82-BBA0-29505A51933F}">
      <dgm:prSet/>
      <dgm:spPr/>
      <dgm:t>
        <a:bodyPr/>
        <a:lstStyle/>
        <a:p>
          <a:endParaRPr lang="es-PE"/>
        </a:p>
      </dgm:t>
    </dgm:pt>
    <dgm:pt modelId="{F0E3CDC6-5179-4918-905E-6337CC4F372A}" type="sibTrans" cxnId="{F01D77E7-C647-4A82-BBA0-29505A51933F}">
      <dgm:prSet/>
      <dgm:spPr/>
      <dgm:t>
        <a:bodyPr/>
        <a:lstStyle/>
        <a:p>
          <a:endParaRPr lang="es-PE"/>
        </a:p>
      </dgm:t>
    </dgm:pt>
    <dgm:pt modelId="{7B86101F-E8FE-4920-A781-BB19A9E5F5BC}">
      <dgm:prSet custT="1"/>
      <dgm:spPr>
        <a:solidFill>
          <a:srgbClr val="66FFFF"/>
        </a:solidFill>
      </dgm:spPr>
      <dgm:t>
        <a:bodyPr/>
        <a:lstStyle/>
        <a:p>
          <a:pPr algn="l"/>
          <a:r>
            <a:rPr lang="es-ES" sz="2800" dirty="0" smtClean="0"/>
            <a:t>-</a:t>
          </a:r>
          <a:r>
            <a:rPr lang="es-ES" sz="2000" dirty="0" smtClean="0"/>
            <a:t>Provoca déficits y distorsiones cognitivas : hay más beneficio en acciones hostiles(defensa personal)</a:t>
          </a:r>
        </a:p>
      </dgm:t>
    </dgm:pt>
    <dgm:pt modelId="{C4169C27-9201-4E80-921F-A772DFD5606F}" type="parTrans" cxnId="{79B78275-17E9-470A-B6FA-EF6AA1B8F4E6}">
      <dgm:prSet/>
      <dgm:spPr/>
      <dgm:t>
        <a:bodyPr/>
        <a:lstStyle/>
        <a:p>
          <a:endParaRPr lang="es-PE"/>
        </a:p>
      </dgm:t>
    </dgm:pt>
    <dgm:pt modelId="{881F0482-C26B-4DD3-946D-38DC40E4A3C6}" type="sibTrans" cxnId="{79B78275-17E9-470A-B6FA-EF6AA1B8F4E6}">
      <dgm:prSet/>
      <dgm:spPr/>
      <dgm:t>
        <a:bodyPr/>
        <a:lstStyle/>
        <a:p>
          <a:endParaRPr lang="es-PE"/>
        </a:p>
      </dgm:t>
    </dgm:pt>
    <dgm:pt modelId="{A26674DA-FC27-47FA-A0FA-FA6668916E5B}">
      <dgm:prSet custT="1"/>
      <dgm:spPr>
        <a:solidFill>
          <a:srgbClr val="FFCCFF"/>
        </a:solidFill>
      </dgm:spPr>
      <dgm:t>
        <a:bodyPr/>
        <a:lstStyle/>
        <a:p>
          <a:pPr algn="l"/>
          <a:r>
            <a:rPr lang="es-ES" sz="2000" dirty="0" smtClean="0">
              <a:latin typeface="Times New Roman" pitchFamily="18" charset="0"/>
              <a:cs typeface="Times New Roman" pitchFamily="18" charset="0"/>
            </a:rPr>
            <a:t>-Influencias culturales y de la comunidad : atmósfera grupal competitiva , pobreza, modelos negativos de roles adultos</a:t>
          </a:r>
          <a:r>
            <a:rPr lang="es-ES" sz="1600" dirty="0" smtClean="0">
              <a:latin typeface="Times New Roman" pitchFamily="18" charset="0"/>
              <a:cs typeface="Times New Roman" pitchFamily="18" charset="0"/>
            </a:rPr>
            <a:t>.  </a:t>
          </a:r>
          <a:r>
            <a:rPr lang="es-ES" sz="3700" dirty="0" smtClean="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DD25C4AA-2D16-4972-8A9A-F49124D01515}" type="parTrans" cxnId="{1431631E-AB83-49B7-B758-DB7C5D152CBE}">
      <dgm:prSet/>
      <dgm:spPr/>
      <dgm:t>
        <a:bodyPr/>
        <a:lstStyle/>
        <a:p>
          <a:endParaRPr lang="es-PE"/>
        </a:p>
      </dgm:t>
    </dgm:pt>
    <dgm:pt modelId="{550B88C9-EE1E-45C3-9173-A6A5EFEDAB09}" type="sibTrans" cxnId="{1431631E-AB83-49B7-B758-DB7C5D152CBE}">
      <dgm:prSet/>
      <dgm:spPr/>
      <dgm:t>
        <a:bodyPr/>
        <a:lstStyle/>
        <a:p>
          <a:endParaRPr lang="es-PE"/>
        </a:p>
      </dgm:t>
    </dgm:pt>
    <dgm:pt modelId="{6DEBE494-CE1B-479C-B800-1D9129266CDD}" type="pres">
      <dgm:prSet presAssocID="{FAFD629A-BE77-4E79-B274-319B31713C8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F8636CFE-CEAC-43EB-B445-58E2409200F5}" type="pres">
      <dgm:prSet presAssocID="{18670B7F-008B-47F3-A1B3-E9CA1B89343E}" presName="roof" presStyleLbl="dkBgShp" presStyleIdx="0" presStyleCnt="2"/>
      <dgm:spPr/>
      <dgm:t>
        <a:bodyPr/>
        <a:lstStyle/>
        <a:p>
          <a:endParaRPr lang="es-PE"/>
        </a:p>
      </dgm:t>
    </dgm:pt>
    <dgm:pt modelId="{8EEBC20B-6FC1-4CD5-A184-115627436529}" type="pres">
      <dgm:prSet presAssocID="{18670B7F-008B-47F3-A1B3-E9CA1B89343E}" presName="pillars" presStyleCnt="0"/>
      <dgm:spPr/>
    </dgm:pt>
    <dgm:pt modelId="{4F9B8E8E-C76F-4522-BF04-BAA2B86200F6}" type="pres">
      <dgm:prSet presAssocID="{18670B7F-008B-47F3-A1B3-E9CA1B89343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49E3440-4FB1-487A-9A96-3D05A218A1ED}" type="pres">
      <dgm:prSet presAssocID="{7B86101F-E8FE-4920-A781-BB19A9E5F5B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007FEDE-2D46-484A-AFC8-D5DA453D86CA}" type="pres">
      <dgm:prSet presAssocID="{A26674DA-FC27-47FA-A0FA-FA6668916E5B}" presName="pillarX" presStyleLbl="node1" presStyleIdx="2" presStyleCnt="3" custLinFactNeighborX="2551" custLinFactNeighborY="479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5A8646E-B316-4E95-9942-57D8D2F12196}" type="pres">
      <dgm:prSet presAssocID="{18670B7F-008B-47F3-A1B3-E9CA1B89343E}" presName="base" presStyleLbl="dkBgShp" presStyleIdx="1" presStyleCnt="2"/>
      <dgm:spPr/>
    </dgm:pt>
  </dgm:ptLst>
  <dgm:cxnLst>
    <dgm:cxn modelId="{C986C83E-BC9F-4C37-A718-96A02B5CC0E5}" type="presOf" srcId="{FAFD629A-BE77-4E79-B274-319B31713C84}" destId="{6DEBE494-CE1B-479C-B800-1D9129266CDD}" srcOrd="0" destOrd="0" presId="urn:microsoft.com/office/officeart/2005/8/layout/hList3"/>
    <dgm:cxn modelId="{F0D3A47E-8D06-42B7-8180-49F47DE985EC}" srcId="{FAFD629A-BE77-4E79-B274-319B31713C84}" destId="{18670B7F-008B-47F3-A1B3-E9CA1B89343E}" srcOrd="0" destOrd="0" parTransId="{A9CA4304-4918-4E17-A4CE-5E399D97A397}" sibTransId="{C69B850C-0498-4421-A1B9-56DE886BE530}"/>
    <dgm:cxn modelId="{BF17AF78-E1BB-45CC-B17F-3733DD48CA52}" type="presOf" srcId="{7B86101F-E8FE-4920-A781-BB19A9E5F5BC}" destId="{E49E3440-4FB1-487A-9A96-3D05A218A1ED}" srcOrd="0" destOrd="0" presId="urn:microsoft.com/office/officeart/2005/8/layout/hList3"/>
    <dgm:cxn modelId="{E640675A-D215-4EE3-81C5-4AD9FFF5A08C}" type="presOf" srcId="{A26674DA-FC27-47FA-A0FA-FA6668916E5B}" destId="{0007FEDE-2D46-484A-AFC8-D5DA453D86CA}" srcOrd="0" destOrd="0" presId="urn:microsoft.com/office/officeart/2005/8/layout/hList3"/>
    <dgm:cxn modelId="{397CDD8E-81A0-412F-B779-99749E85F008}" type="presOf" srcId="{91B48F41-32CE-4B77-BA9B-498E7A8F61C8}" destId="{4F9B8E8E-C76F-4522-BF04-BAA2B86200F6}" srcOrd="0" destOrd="0" presId="urn:microsoft.com/office/officeart/2005/8/layout/hList3"/>
    <dgm:cxn modelId="{F01D77E7-C647-4A82-BBA0-29505A51933F}" srcId="{18670B7F-008B-47F3-A1B3-E9CA1B89343E}" destId="{91B48F41-32CE-4B77-BA9B-498E7A8F61C8}" srcOrd="0" destOrd="0" parTransId="{7916C711-F66C-48F0-A46D-2000167FD344}" sibTransId="{F0E3CDC6-5179-4918-905E-6337CC4F372A}"/>
    <dgm:cxn modelId="{79B78275-17E9-470A-B6FA-EF6AA1B8F4E6}" srcId="{18670B7F-008B-47F3-A1B3-E9CA1B89343E}" destId="{7B86101F-E8FE-4920-A781-BB19A9E5F5BC}" srcOrd="1" destOrd="0" parTransId="{C4169C27-9201-4E80-921F-A772DFD5606F}" sibTransId="{881F0482-C26B-4DD3-946D-38DC40E4A3C6}"/>
    <dgm:cxn modelId="{D0C926E6-754B-4D89-B5B7-EEFDD35AC94C}" type="presOf" srcId="{18670B7F-008B-47F3-A1B3-E9CA1B89343E}" destId="{F8636CFE-CEAC-43EB-B445-58E2409200F5}" srcOrd="0" destOrd="0" presId="urn:microsoft.com/office/officeart/2005/8/layout/hList3"/>
    <dgm:cxn modelId="{1431631E-AB83-49B7-B758-DB7C5D152CBE}" srcId="{18670B7F-008B-47F3-A1B3-E9CA1B89343E}" destId="{A26674DA-FC27-47FA-A0FA-FA6668916E5B}" srcOrd="2" destOrd="0" parTransId="{DD25C4AA-2D16-4972-8A9A-F49124D01515}" sibTransId="{550B88C9-EE1E-45C3-9173-A6A5EFEDAB09}"/>
    <dgm:cxn modelId="{2BBB9AAF-F211-48A2-8D91-C2999040533E}" type="presParOf" srcId="{6DEBE494-CE1B-479C-B800-1D9129266CDD}" destId="{F8636CFE-CEAC-43EB-B445-58E2409200F5}" srcOrd="0" destOrd="0" presId="urn:microsoft.com/office/officeart/2005/8/layout/hList3"/>
    <dgm:cxn modelId="{266D5916-C225-40B6-9493-1E9895546C9D}" type="presParOf" srcId="{6DEBE494-CE1B-479C-B800-1D9129266CDD}" destId="{8EEBC20B-6FC1-4CD5-A184-115627436529}" srcOrd="1" destOrd="0" presId="urn:microsoft.com/office/officeart/2005/8/layout/hList3"/>
    <dgm:cxn modelId="{0B59275D-2501-464A-BB70-77FE08ACF4BC}" type="presParOf" srcId="{8EEBC20B-6FC1-4CD5-A184-115627436529}" destId="{4F9B8E8E-C76F-4522-BF04-BAA2B86200F6}" srcOrd="0" destOrd="0" presId="urn:microsoft.com/office/officeart/2005/8/layout/hList3"/>
    <dgm:cxn modelId="{9CF0A0FB-24C6-43FB-900A-0FA471D9F220}" type="presParOf" srcId="{8EEBC20B-6FC1-4CD5-A184-115627436529}" destId="{E49E3440-4FB1-487A-9A96-3D05A218A1ED}" srcOrd="1" destOrd="0" presId="urn:microsoft.com/office/officeart/2005/8/layout/hList3"/>
    <dgm:cxn modelId="{A02B73A3-A38C-44B7-8686-A06D91E96B30}" type="presParOf" srcId="{8EEBC20B-6FC1-4CD5-A184-115627436529}" destId="{0007FEDE-2D46-484A-AFC8-D5DA453D86CA}" srcOrd="2" destOrd="0" presId="urn:microsoft.com/office/officeart/2005/8/layout/hList3"/>
    <dgm:cxn modelId="{1739A587-F369-4806-8F48-5485078628BC}" type="presParOf" srcId="{6DEBE494-CE1B-479C-B800-1D9129266CDD}" destId="{E5A8646E-B316-4E95-9942-57D8D2F12196}" srcOrd="2" destOrd="0" presId="urn:microsoft.com/office/officeart/2005/8/layout/hList3"/>
  </dgm:cxnLst>
  <dgm:bg>
    <a:solidFill>
      <a:srgbClr val="0000FF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4522A8-06B5-4B69-8B44-BB596A01F6C8}">
      <dsp:nvSpPr>
        <dsp:cNvPr id="0" name=""/>
        <dsp:cNvSpPr/>
      </dsp:nvSpPr>
      <dsp:spPr>
        <a:xfrm>
          <a:off x="2529355" y="1025590"/>
          <a:ext cx="5506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0659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b="1" kern="1200">
            <a:solidFill>
              <a:schemeClr val="bg1"/>
            </a:solidFill>
          </a:endParaRPr>
        </a:p>
      </dsp:txBody>
      <dsp:txXfrm>
        <a:off x="2790153" y="1068401"/>
        <a:ext cx="29062" cy="5818"/>
      </dsp:txXfrm>
    </dsp:sp>
    <dsp:sp modelId="{D220F7BE-C10C-4035-8785-AED833FA76D8}">
      <dsp:nvSpPr>
        <dsp:cNvPr id="0" name=""/>
        <dsp:cNvSpPr/>
      </dsp:nvSpPr>
      <dsp:spPr>
        <a:xfrm>
          <a:off x="3939" y="313146"/>
          <a:ext cx="2527215" cy="15163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Teoría psicoanalítica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(Freud): se obtiene directamente de</a:t>
          </a:r>
          <a:endParaRPr lang="es-PE" sz="2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39" y="313146"/>
        <a:ext cx="2527215" cy="1516329"/>
      </dsp:txXfrm>
    </dsp:sp>
    <dsp:sp modelId="{A0FC58F7-1B49-4D47-85FD-20FD2716D778}">
      <dsp:nvSpPr>
        <dsp:cNvPr id="0" name=""/>
        <dsp:cNvSpPr/>
      </dsp:nvSpPr>
      <dsp:spPr>
        <a:xfrm>
          <a:off x="1267547" y="1937336"/>
          <a:ext cx="3108475" cy="550659"/>
        </a:xfrm>
        <a:custGeom>
          <a:avLst/>
          <a:gdLst/>
          <a:ahLst/>
          <a:cxnLst/>
          <a:rect l="0" t="0" r="0" b="0"/>
          <a:pathLst>
            <a:path>
              <a:moveTo>
                <a:pt x="3108475" y="0"/>
              </a:moveTo>
              <a:lnTo>
                <a:pt x="3108475" y="292429"/>
              </a:lnTo>
              <a:lnTo>
                <a:pt x="0" y="292429"/>
              </a:lnTo>
              <a:lnTo>
                <a:pt x="0" y="55065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b="1" kern="1200">
            <a:solidFill>
              <a:schemeClr val="bg1"/>
            </a:solidFill>
          </a:endParaRPr>
        </a:p>
      </dsp:txBody>
      <dsp:txXfrm>
        <a:off x="2742726" y="2209757"/>
        <a:ext cx="158117" cy="5818"/>
      </dsp:txXfrm>
    </dsp:sp>
    <dsp:sp modelId="{213742FB-309E-4C76-8295-F3A7EE1B0261}">
      <dsp:nvSpPr>
        <dsp:cNvPr id="0" name=""/>
        <dsp:cNvSpPr/>
      </dsp:nvSpPr>
      <dsp:spPr>
        <a:xfrm>
          <a:off x="3112414" y="203485"/>
          <a:ext cx="2527215" cy="1735651"/>
        </a:xfrm>
        <a:prstGeom prst="rect">
          <a:avLst/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 los padres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(3-6 años) a través de la imitación e identificación (superyo) </a:t>
          </a:r>
          <a:endParaRPr lang="es-PE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12414" y="203485"/>
        <a:ext cx="2527215" cy="1735651"/>
      </dsp:txXfrm>
    </dsp:sp>
    <dsp:sp modelId="{A687B1DB-7351-400F-AA56-E7B70AF1800E}">
      <dsp:nvSpPr>
        <dsp:cNvPr id="0" name=""/>
        <dsp:cNvSpPr/>
      </dsp:nvSpPr>
      <dsp:spPr>
        <a:xfrm>
          <a:off x="2529355" y="3232840"/>
          <a:ext cx="5506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0659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b="1" kern="1200">
            <a:solidFill>
              <a:schemeClr val="bg1"/>
            </a:solidFill>
          </a:endParaRPr>
        </a:p>
      </dsp:txBody>
      <dsp:txXfrm>
        <a:off x="2790153" y="3275651"/>
        <a:ext cx="29062" cy="5818"/>
      </dsp:txXfrm>
    </dsp:sp>
    <dsp:sp modelId="{1CDB18E5-D373-405F-8BFB-EDEF389C4B96}">
      <dsp:nvSpPr>
        <dsp:cNvPr id="0" name=""/>
        <dsp:cNvSpPr/>
      </dsp:nvSpPr>
      <dsp:spPr>
        <a:xfrm>
          <a:off x="3939" y="2520396"/>
          <a:ext cx="2527215" cy="15163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>
              <a:solidFill>
                <a:schemeClr val="bg1"/>
              </a:solidFill>
            </a:rPr>
            <a:t> -Inducción: es una técnica que señala  al niño las consecuencias </a:t>
          </a:r>
          <a:endParaRPr lang="es-PE" sz="2000" b="1" kern="1200" dirty="0">
            <a:solidFill>
              <a:schemeClr val="bg1"/>
            </a:solidFill>
          </a:endParaRPr>
        </a:p>
      </dsp:txBody>
      <dsp:txXfrm>
        <a:off x="3939" y="2520396"/>
        <a:ext cx="2527215" cy="1516329"/>
      </dsp:txXfrm>
    </dsp:sp>
    <dsp:sp modelId="{5B7F0C0B-427F-4FA4-8FCE-4A7AD95AB807}">
      <dsp:nvSpPr>
        <dsp:cNvPr id="0" name=""/>
        <dsp:cNvSpPr/>
      </dsp:nvSpPr>
      <dsp:spPr>
        <a:xfrm>
          <a:off x="3112414" y="2520396"/>
          <a:ext cx="2527215" cy="1516329"/>
        </a:xfrm>
        <a:prstGeom prst="rect">
          <a:avLst/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>
              <a:solidFill>
                <a:schemeClr val="tx1"/>
              </a:solidFill>
            </a:rPr>
            <a:t>De las acciones del niño  en las otras personas.</a:t>
          </a:r>
          <a:endParaRPr lang="es-PE" sz="2000" b="1" kern="1200" dirty="0">
            <a:solidFill>
              <a:schemeClr val="tx1"/>
            </a:solidFill>
          </a:endParaRPr>
        </a:p>
      </dsp:txBody>
      <dsp:txXfrm>
        <a:off x="3112414" y="2520396"/>
        <a:ext cx="2527215" cy="15163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4522A8-06B5-4B69-8B44-BB596A01F6C8}">
      <dsp:nvSpPr>
        <dsp:cNvPr id="0" name=""/>
        <dsp:cNvSpPr/>
      </dsp:nvSpPr>
      <dsp:spPr>
        <a:xfrm>
          <a:off x="2529071" y="1024565"/>
          <a:ext cx="5512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1227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b="1" kern="1200">
            <a:solidFill>
              <a:schemeClr val="bg1"/>
            </a:solidFill>
          </a:endParaRPr>
        </a:p>
      </dsp:txBody>
      <dsp:txXfrm>
        <a:off x="2790139" y="1067376"/>
        <a:ext cx="29091" cy="5818"/>
      </dsp:txXfrm>
    </dsp:sp>
    <dsp:sp modelId="{D220F7BE-C10C-4035-8785-AED833FA76D8}">
      <dsp:nvSpPr>
        <dsp:cNvPr id="0" name=""/>
        <dsp:cNvSpPr/>
      </dsp:nvSpPr>
      <dsp:spPr>
        <a:xfrm>
          <a:off x="1184" y="311379"/>
          <a:ext cx="2529686" cy="15178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Críticas:</a:t>
          </a:r>
          <a:r>
            <a:rPr lang="es-PE" sz="2000" b="1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proceso gradual que se extiende hasta la adultez</a:t>
          </a:r>
          <a:r>
            <a:rPr lang="es-PE" sz="2000" b="1" kern="1200" baseline="0" dirty="0" smtClean="0">
              <a:solidFill>
                <a:schemeClr val="bg1"/>
              </a:solidFill>
            </a:rPr>
            <a:t>.</a:t>
          </a:r>
          <a:endParaRPr lang="es-PE" sz="2000" b="1" kern="1200" dirty="0">
            <a:solidFill>
              <a:schemeClr val="bg1"/>
            </a:solidFill>
          </a:endParaRPr>
        </a:p>
      </dsp:txBody>
      <dsp:txXfrm>
        <a:off x="1184" y="311379"/>
        <a:ext cx="2529686" cy="1517811"/>
      </dsp:txXfrm>
    </dsp:sp>
    <dsp:sp modelId="{A0FC58F7-1B49-4D47-85FD-20FD2716D778}">
      <dsp:nvSpPr>
        <dsp:cNvPr id="0" name=""/>
        <dsp:cNvSpPr/>
      </dsp:nvSpPr>
      <dsp:spPr>
        <a:xfrm>
          <a:off x="1266028" y="1827391"/>
          <a:ext cx="3111513" cy="551227"/>
        </a:xfrm>
        <a:custGeom>
          <a:avLst/>
          <a:gdLst/>
          <a:ahLst/>
          <a:cxnLst/>
          <a:rect l="0" t="0" r="0" b="0"/>
          <a:pathLst>
            <a:path>
              <a:moveTo>
                <a:pt x="3111513" y="0"/>
              </a:moveTo>
              <a:lnTo>
                <a:pt x="3111513" y="292713"/>
              </a:lnTo>
              <a:lnTo>
                <a:pt x="0" y="292713"/>
              </a:lnTo>
              <a:lnTo>
                <a:pt x="0" y="5512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b="1" kern="1200">
            <a:solidFill>
              <a:schemeClr val="bg1"/>
            </a:solidFill>
          </a:endParaRPr>
        </a:p>
      </dsp:txBody>
      <dsp:txXfrm>
        <a:off x="2742648" y="2100096"/>
        <a:ext cx="158272" cy="5818"/>
      </dsp:txXfrm>
    </dsp:sp>
    <dsp:sp modelId="{213742FB-309E-4C76-8295-F3A7EE1B0261}">
      <dsp:nvSpPr>
        <dsp:cNvPr id="0" name=""/>
        <dsp:cNvSpPr/>
      </dsp:nvSpPr>
      <dsp:spPr>
        <a:xfrm>
          <a:off x="3112698" y="311379"/>
          <a:ext cx="2529686" cy="1517811"/>
        </a:xfrm>
        <a:prstGeom prst="rect">
          <a:avLst/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Las ideas recientes: Importancia de una relación padre-hijo </a:t>
          </a:r>
          <a:endParaRPr lang="es-PE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12698" y="311379"/>
        <a:ext cx="2529686" cy="1517811"/>
      </dsp:txXfrm>
    </dsp:sp>
    <dsp:sp modelId="{1CDB18E5-D373-405F-8BFB-EDEF389C4B96}">
      <dsp:nvSpPr>
        <dsp:cNvPr id="0" name=""/>
        <dsp:cNvSpPr/>
      </dsp:nvSpPr>
      <dsp:spPr>
        <a:xfrm>
          <a:off x="1184" y="2411019"/>
          <a:ext cx="2529686" cy="15178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Positiva(alabanzas y no sólo prohibiciones.</a:t>
          </a:r>
          <a:endParaRPr lang="es-PE" sz="2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84" y="2411019"/>
        <a:ext cx="2529686" cy="15178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963ECF-E915-4EE2-92AB-51478D78F86F}">
      <dsp:nvSpPr>
        <dsp:cNvPr id="0" name=""/>
        <dsp:cNvSpPr/>
      </dsp:nvSpPr>
      <dsp:spPr>
        <a:xfrm>
          <a:off x="0" y="0"/>
          <a:ext cx="6257940" cy="1357788"/>
        </a:xfrm>
        <a:prstGeom prst="rect">
          <a:avLst/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>
              <a:latin typeface="Times New Roman" pitchFamily="18" charset="0"/>
              <a:cs typeface="Times New Roman" pitchFamily="18" charset="0"/>
            </a:rPr>
            <a:t>-MORALIDAD HETERÓNOMA:  (5-10 años)durante los primeros años preescolares y antes del comienzo de esta etapa, los niños muestran  poca comprensión de las reglas que dirigen la conducta social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s-PE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6257940" cy="1357788"/>
      </dsp:txXfrm>
    </dsp:sp>
    <dsp:sp modelId="{CA2DEF69-AC8A-483E-A713-3A007D6CE58A}">
      <dsp:nvSpPr>
        <dsp:cNvPr id="0" name=""/>
        <dsp:cNvSpPr/>
      </dsp:nvSpPr>
      <dsp:spPr>
        <a:xfrm>
          <a:off x="0" y="1357788"/>
          <a:ext cx="6257940" cy="2851356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/>
            <a:t>-</a:t>
          </a: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MORALIDAD </a:t>
          </a: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AUTÓNOMA: ( Sobre 10 años y mayores)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El desarrollo cognitivo, la liberación gradual del control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Adulto, y la interacción con los iguales lleva a los niños a realizar la transición a la moralidad autónoma.</a:t>
          </a:r>
          <a:endParaRPr lang="es-PE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57788"/>
        <a:ext cx="6257940" cy="2851356"/>
      </dsp:txXfrm>
    </dsp:sp>
    <dsp:sp modelId="{B146602E-EE44-4F04-A54A-74EBAAEE7F2D}">
      <dsp:nvSpPr>
        <dsp:cNvPr id="0" name=""/>
        <dsp:cNvSpPr/>
      </dsp:nvSpPr>
      <dsp:spPr>
        <a:xfrm>
          <a:off x="0" y="4209145"/>
          <a:ext cx="6257940" cy="316817"/>
        </a:xfrm>
        <a:prstGeom prst="rect">
          <a:avLst/>
        </a:prstGeom>
        <a:solidFill>
          <a:schemeClr val="dk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20E00A-44FE-4FB4-AC47-B9348E047912}">
      <dsp:nvSpPr>
        <dsp:cNvPr id="0" name=""/>
        <dsp:cNvSpPr/>
      </dsp:nvSpPr>
      <dsp:spPr>
        <a:xfrm>
          <a:off x="0" y="88209"/>
          <a:ext cx="6480720" cy="1663384"/>
        </a:xfrm>
        <a:prstGeom prst="rect">
          <a:avLst/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latin typeface="Times New Roman" pitchFamily="18" charset="0"/>
              <a:cs typeface="Times New Roman" pitchFamily="18" charset="0"/>
            </a:rPr>
            <a:t>DESARROLLO DEL AUTOCONTROL</a:t>
          </a:r>
          <a:endParaRPr lang="es-PE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8209"/>
        <a:ext cx="6480720" cy="1663384"/>
      </dsp:txXfrm>
    </dsp:sp>
    <dsp:sp modelId="{F2A6BC2A-0E23-43A2-8072-76F87682D67A}">
      <dsp:nvSpPr>
        <dsp:cNvPr id="0" name=""/>
        <dsp:cNvSpPr/>
      </dsp:nvSpPr>
      <dsp:spPr>
        <a:xfrm>
          <a:off x="0" y="1585209"/>
          <a:ext cx="6480720" cy="349310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Definición: Inhibición de un impulso para </a:t>
          </a: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participar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en una conducta que viola la norma social.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Conformidad(entre los 12 y18 </a:t>
          </a: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meses) : Es la obediencia </a:t>
          </a: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voluntaria.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 Desarrollo </a:t>
          </a: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en la niñez  y adolescencia : Existen estrategias como  tapar los ojos , inventarse juegos , cantar, irse a dormir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s-PE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585209"/>
        <a:ext cx="6480720" cy="3493108"/>
      </dsp:txXfrm>
    </dsp:sp>
    <dsp:sp modelId="{56C8A02B-1B7B-4DD9-918F-8B65E1A7BB2A}">
      <dsp:nvSpPr>
        <dsp:cNvPr id="0" name=""/>
        <dsp:cNvSpPr/>
      </dsp:nvSpPr>
      <dsp:spPr>
        <a:xfrm>
          <a:off x="0" y="5156492"/>
          <a:ext cx="6480720" cy="388123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636CFE-CEAC-43EB-B445-58E2409200F5}">
      <dsp:nvSpPr>
        <dsp:cNvPr id="0" name=""/>
        <dsp:cNvSpPr/>
      </dsp:nvSpPr>
      <dsp:spPr>
        <a:xfrm>
          <a:off x="0" y="0"/>
          <a:ext cx="8229600" cy="1687836"/>
        </a:xfrm>
        <a:prstGeom prst="rect">
          <a:avLst/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6500" kern="1200" dirty="0" smtClean="0">
              <a:solidFill>
                <a:schemeClr val="bg1"/>
              </a:solidFill>
            </a:rPr>
            <a:t>CAUSAS </a:t>
          </a:r>
          <a:endParaRPr lang="es-PE" sz="6500" kern="1200" dirty="0">
            <a:solidFill>
              <a:schemeClr val="bg1"/>
            </a:solidFill>
          </a:endParaRPr>
        </a:p>
      </dsp:txBody>
      <dsp:txXfrm>
        <a:off x="0" y="0"/>
        <a:ext cx="8229600" cy="1687836"/>
      </dsp:txXfrm>
    </dsp:sp>
    <dsp:sp modelId="{4F9B8E8E-C76F-4522-BF04-BAA2B86200F6}">
      <dsp:nvSpPr>
        <dsp:cNvPr id="0" name=""/>
        <dsp:cNvSpPr/>
      </dsp:nvSpPr>
      <dsp:spPr>
        <a:xfrm>
          <a:off x="4018" y="1687836"/>
          <a:ext cx="2740521" cy="3544456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-Familia lugar de entrenamiento: retirada de amor , castigo físico,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>
              <a:latin typeface="Times New Roman" pitchFamily="18" charset="0"/>
              <a:cs typeface="Times New Roman" pitchFamily="18" charset="0"/>
            </a:rPr>
            <a:t>Ira, peleas conyugales.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8" y="1687836"/>
        <a:ext cx="2740521" cy="3544456"/>
      </dsp:txXfrm>
    </dsp:sp>
    <dsp:sp modelId="{E49E3440-4FB1-487A-9A96-3D05A218A1ED}">
      <dsp:nvSpPr>
        <dsp:cNvPr id="0" name=""/>
        <dsp:cNvSpPr/>
      </dsp:nvSpPr>
      <dsp:spPr>
        <a:xfrm>
          <a:off x="2744539" y="1687836"/>
          <a:ext cx="2740521" cy="3544456"/>
        </a:xfrm>
        <a:prstGeom prst="rect">
          <a:avLst/>
        </a:prstGeom>
        <a:solidFill>
          <a:srgbClr val="66FFFF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-</a:t>
          </a:r>
          <a:r>
            <a:rPr lang="es-ES" sz="2000" kern="1200" dirty="0" smtClean="0"/>
            <a:t>Provoca déficits y distorsiones cognitivas : hay más beneficio en acciones hostiles(defensa personal)</a:t>
          </a:r>
        </a:p>
      </dsp:txBody>
      <dsp:txXfrm>
        <a:off x="2744539" y="1687836"/>
        <a:ext cx="2740521" cy="3544456"/>
      </dsp:txXfrm>
    </dsp:sp>
    <dsp:sp modelId="{0007FEDE-2D46-484A-AFC8-D5DA453D86CA}">
      <dsp:nvSpPr>
        <dsp:cNvPr id="0" name=""/>
        <dsp:cNvSpPr/>
      </dsp:nvSpPr>
      <dsp:spPr>
        <a:xfrm>
          <a:off x="5489078" y="1704814"/>
          <a:ext cx="2740521" cy="3544456"/>
        </a:xfrm>
        <a:prstGeom prst="rect">
          <a:avLst/>
        </a:prstGeom>
        <a:solidFill>
          <a:srgbClr val="FFCCFF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Times New Roman" pitchFamily="18" charset="0"/>
              <a:cs typeface="Times New Roman" pitchFamily="18" charset="0"/>
            </a:rPr>
            <a:t>-Influencias culturales y de la comunidad : atmósfera grupal competitiva , pobreza, modelos negativos de roles adultos</a:t>
          </a:r>
          <a:r>
            <a:rPr lang="es-ES" sz="1600" kern="1200" dirty="0" smtClean="0">
              <a:latin typeface="Times New Roman" pitchFamily="18" charset="0"/>
              <a:cs typeface="Times New Roman" pitchFamily="18" charset="0"/>
            </a:rPr>
            <a:t>.  </a:t>
          </a:r>
          <a:r>
            <a:rPr lang="es-ES" sz="37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5489078" y="1704814"/>
        <a:ext cx="2740521" cy="3544456"/>
      </dsp:txXfrm>
    </dsp:sp>
    <dsp:sp modelId="{E5A8646E-B316-4E95-9942-57D8D2F12196}">
      <dsp:nvSpPr>
        <dsp:cNvPr id="0" name=""/>
        <dsp:cNvSpPr/>
      </dsp:nvSpPr>
      <dsp:spPr>
        <a:xfrm>
          <a:off x="0" y="5232292"/>
          <a:ext cx="8229600" cy="393828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33063-6893-4553-A952-DC36D005590E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22360-6C0F-4B81-AF03-6D9D4F786E8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s-ES" dirty="0"/>
              <a:t>Factores que influyen en la toma de decisiones: Elaboración y validación de un cuestionario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 dirty="0"/>
              <a:t>3/6/05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s-ES" dirty="0"/>
              <a:t>María Soria Oliver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CF8F9D-925B-44B9-8A29-DFCC43AD2BCA}" type="slidenum">
              <a:rPr lang="es-ES"/>
              <a:pPr/>
              <a:t>2</a:t>
            </a:fld>
            <a:endParaRPr lang="es-ES" dirty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1800" y="684213"/>
            <a:ext cx="3457575" cy="2592387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s-ES"/>
              <a:t>Factores que influyen en la toma de decisiones: Elaboración y validación de un cuestionario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/>
              <a:t>3/6/05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s-ES"/>
              <a:t>María Soria Oliver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8E06B-8F1B-4305-B964-6CDBD9967AEC}" type="slidenum">
              <a:rPr lang="es-ES"/>
              <a:pPr/>
              <a:t>3</a:t>
            </a:fld>
            <a:endParaRPr lang="es-ES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1800" y="684213"/>
            <a:ext cx="3457575" cy="2592387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s-ES"/>
              <a:t>Factores que influyen en la toma de decisiones: Elaboración y validación de un cuestionario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/>
              <a:t>3/6/05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s-ES"/>
              <a:t>María Soria Oliver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8E06B-8F1B-4305-B964-6CDBD9967AEC}" type="slidenum">
              <a:rPr lang="es-ES"/>
              <a:pPr/>
              <a:t>4</a:t>
            </a:fld>
            <a:endParaRPr lang="es-ES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1800" y="684213"/>
            <a:ext cx="3457575" cy="2592387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79183B-C587-4025-B188-CB438124A9E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79183B-C587-4025-B188-CB438124A9E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s-ES"/>
              <a:t>Factores que influyen en la toma de decisiones: Elaboración y validación de un cuestionario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/>
              <a:t>3/6/05</a:t>
            </a:r>
          </a:p>
        </p:txBody>
      </p:sp>
      <p:sp>
        <p:nvSpPr>
          <p:cNvPr id="440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s-ES"/>
              <a:t>María Soria Oliver</a:t>
            </a:r>
          </a:p>
        </p:txBody>
      </p:sp>
      <p:sp>
        <p:nvSpPr>
          <p:cNvPr id="440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238ABE-66F6-4299-B2C6-6E8B95BA2681}" type="slidenum">
              <a:rPr lang="es-ES"/>
              <a:pPr/>
              <a:t>12</a:t>
            </a:fld>
            <a:endParaRPr lang="es-ES"/>
          </a:p>
        </p:txBody>
      </p:sp>
      <p:sp>
        <p:nvSpPr>
          <p:cNvPr id="44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1800" y="684213"/>
            <a:ext cx="3457575" cy="2592387"/>
          </a:xfrm>
          <a:ln/>
        </p:spPr>
      </p:sp>
      <p:sp>
        <p:nvSpPr>
          <p:cNvPr id="44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s-ES"/>
              <a:t>Factores que influyen en la toma de decisiones: Elaboración y validación de un cuestionario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/>
              <a:t>3/6/05</a:t>
            </a: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s-ES"/>
              <a:t>María Soria Oliver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C0EC7-7B00-44C6-B9A7-84A10B963BD4}" type="slidenum">
              <a:rPr lang="es-ES"/>
              <a:pPr/>
              <a:t>15</a:t>
            </a:fld>
            <a:endParaRPr lang="es-ES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1800" y="684213"/>
            <a:ext cx="3457575" cy="2592387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1800" y="684213"/>
            <a:ext cx="3457575" cy="25923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s-ES" dirty="0"/>
              <a:t>Factores que influyen en la toma de decisiones: Elaboración y validación de un cuestionario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 dirty="0"/>
              <a:t>3/6/05</a:t>
            </a: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s-ES" dirty="0"/>
              <a:t>María Soria Oliver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C0EC7-7B00-44C6-B9A7-84A10B963BD4}" type="slidenum">
              <a:rPr lang="es-ES"/>
              <a:pPr/>
              <a:t>19</a:t>
            </a:fld>
            <a:endParaRPr lang="es-ES" dirty="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1800" y="684213"/>
            <a:ext cx="3457575" cy="2592387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A60C-BFF8-4053-9F61-387AAE9AB5E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 spd="med">
    <p:dissolve/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582F9A-847F-4B10-903C-BFEE7F01DA5D}" type="datetimeFigureOut">
              <a:rPr lang="es-ES" smtClean="0"/>
              <a:pPr/>
              <a:t>18/10/2011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198453-7F48-418B-A2D4-EDED1555999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68538" y="908050"/>
            <a:ext cx="5095875" cy="646331"/>
          </a:xfrm>
          <a:prstGeom prst="rect">
            <a:avLst/>
          </a:prstGeom>
          <a:gradFill rotWithShape="1">
            <a:gsLst>
              <a:gs pos="0">
                <a:srgbClr val="6699FF">
                  <a:gamma/>
                  <a:shade val="46275"/>
                  <a:invGamma/>
                </a:srgbClr>
              </a:gs>
              <a:gs pos="100000">
                <a:srgbClr val="6699FF">
                  <a:alpha val="64999"/>
                </a:srgbClr>
              </a:gs>
            </a:gsLst>
            <a:lin ang="5400000" scaled="1"/>
          </a:gradFill>
          <a:ln w="38100" cmpd="dbl">
            <a:solidFill>
              <a:srgbClr val="6699FF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3600" b="1" dirty="0" smtClean="0">
                <a:solidFill>
                  <a:srgbClr val="EDC87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ASIGNATURA</a:t>
            </a:r>
            <a:endParaRPr lang="en-US" sz="3600" b="1" dirty="0">
              <a:solidFill>
                <a:srgbClr val="EDC87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 rot="10800000" flipV="1">
            <a:off x="1168400" y="1244600"/>
            <a:ext cx="1008063" cy="2868613"/>
          </a:xfrm>
          <a:prstGeom prst="bentConnector3">
            <a:avLst>
              <a:gd name="adj1" fmla="val 120787"/>
            </a:avLst>
          </a:prstGeom>
          <a:noFill/>
          <a:ln w="50800">
            <a:solidFill>
              <a:srgbClr val="EDC87F"/>
            </a:solidFill>
            <a:miter lim="800000"/>
            <a:headEnd type="diamond" w="med" len="med"/>
            <a:tailEnd type="stealth" w="med" len="med"/>
          </a:ln>
        </p:spPr>
      </p:cxn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1187450" y="2276475"/>
            <a:ext cx="7129463" cy="38877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alpha val="62000"/>
                </a:schemeClr>
              </a:gs>
              <a:gs pos="100000">
                <a:srgbClr val="000000">
                  <a:alpha val="50000"/>
                </a:srgbClr>
              </a:gs>
            </a:gsLst>
            <a:path path="rect">
              <a:fillToRect l="100000" t="100000"/>
            </a:path>
          </a:gradFill>
          <a:ln w="38100" cmpd="dbl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547813" y="2276475"/>
            <a:ext cx="6624637" cy="314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9138" indent="-719138">
              <a:spcBef>
                <a:spcPct val="0"/>
              </a:spcBef>
              <a:spcAft>
                <a:spcPct val="20000"/>
              </a:spcAft>
              <a:buClr>
                <a:srgbClr val="FFCC66"/>
              </a:buClr>
              <a:buFontTx/>
              <a:buNone/>
            </a:pPr>
            <a:r>
              <a:rPr lang="en-US" sz="40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DESARROLLO  SOCIAL, MORAL Y SEXUAL</a:t>
            </a:r>
          </a:p>
          <a:p>
            <a:pPr marL="719138" indent="-719138">
              <a:spcBef>
                <a:spcPct val="0"/>
              </a:spcBef>
              <a:spcAft>
                <a:spcPct val="20000"/>
              </a:spcAft>
              <a:buClr>
                <a:srgbClr val="FFCC66"/>
              </a:buClr>
              <a:buFontTx/>
              <a:buNone/>
            </a:pPr>
            <a:endParaRPr lang="en-US" sz="2400" b="1" dirty="0" smtClean="0">
              <a:solidFill>
                <a:srgbClr val="FF6600"/>
              </a:solidFill>
            </a:endParaRPr>
          </a:p>
          <a:p>
            <a:pPr marL="719138" indent="-719138">
              <a:spcBef>
                <a:spcPct val="0"/>
              </a:spcBef>
              <a:spcAft>
                <a:spcPct val="20000"/>
              </a:spcAft>
              <a:buClr>
                <a:srgbClr val="FFCC66"/>
              </a:buClr>
              <a:buFontTx/>
              <a:buNone/>
            </a:pPr>
            <a:endParaRPr lang="en-US" sz="2400" b="1" dirty="0" smtClean="0">
              <a:solidFill>
                <a:srgbClr val="FF6600"/>
              </a:solidFill>
            </a:endParaRPr>
          </a:p>
          <a:p>
            <a:pPr marL="719138" indent="-719138">
              <a:spcBef>
                <a:spcPct val="0"/>
              </a:spcBef>
              <a:spcAft>
                <a:spcPct val="20000"/>
              </a:spcAft>
              <a:buClr>
                <a:srgbClr val="FFCC66"/>
              </a:buClr>
              <a:buFontTx/>
              <a:buNone/>
            </a:pPr>
            <a:endParaRPr lang="en-US" sz="2400" b="1" dirty="0" smtClean="0">
              <a:solidFill>
                <a:srgbClr val="FF6600"/>
              </a:solidFill>
            </a:endParaRPr>
          </a:p>
          <a:p>
            <a:pPr marL="719138" indent="-719138">
              <a:spcBef>
                <a:spcPct val="0"/>
              </a:spcBef>
              <a:spcAft>
                <a:spcPct val="20000"/>
              </a:spcAft>
              <a:buClr>
                <a:srgbClr val="FFCC66"/>
              </a:buClr>
              <a:buFontTx/>
              <a:buNone/>
            </a:pPr>
            <a:r>
              <a:rPr lang="en-US" sz="2400" b="1" dirty="0" smtClean="0">
                <a:solidFill>
                  <a:srgbClr val="FF6600"/>
                </a:solidFill>
              </a:rPr>
              <a:t>2011/2012</a:t>
            </a:r>
            <a:endParaRPr lang="en-US" sz="2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1" grpId="0" animBg="1"/>
      <p:bldP spid="308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556792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es-ES" sz="2700" b="1" dirty="0" smtClean="0">
                <a:latin typeface="Times New Roman" pitchFamily="18" charset="0"/>
                <a:cs typeface="Times New Roman" pitchFamily="18" charset="0"/>
              </a:rPr>
              <a:t>MORALIDAD COMO COMPRENSIÓN SOCIAL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2700" b="1" dirty="0" smtClean="0">
                <a:latin typeface="Times New Roman" pitchFamily="18" charset="0"/>
                <a:cs typeface="Times New Roman" pitchFamily="18" charset="0"/>
              </a:rPr>
              <a:t>teoría de </a:t>
            </a:r>
            <a:r>
              <a:rPr lang="es-ES" sz="2700" b="1" dirty="0" err="1" smtClean="0">
                <a:latin typeface="Times New Roman" pitchFamily="18" charset="0"/>
                <a:cs typeface="Times New Roman" pitchFamily="18" charset="0"/>
              </a:rPr>
              <a:t>Piaget</a:t>
            </a:r>
            <a:r>
              <a:rPr lang="es-ES" sz="2700" b="1" dirty="0" smtClean="0">
                <a:latin typeface="Times New Roman" pitchFamily="18" charset="0"/>
                <a:cs typeface="Times New Roman" pitchFamily="18" charset="0"/>
              </a:rPr>
              <a:t> sobre las etapas de la comprensión moral</a:t>
            </a:r>
            <a:endParaRPr lang="es-PE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25794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38" name="Picture 2" descr="http://www.piaget.org/images/Piaget-anim1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1772816"/>
            <a:ext cx="1800200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46602E-EE44-4F04-A54A-74EBAAEE7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146602E-EE44-4F04-A54A-74EBAAEE7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146602E-EE44-4F04-A54A-74EBAAEE7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963ECF-E915-4EE2-92AB-51478D78F8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83963ECF-E915-4EE2-92AB-51478D78F8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83963ECF-E915-4EE2-92AB-51478D78F8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2DEF69-AC8A-483E-A713-3A007D6CE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CA2DEF69-AC8A-483E-A713-3A007D6CE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CA2DEF69-AC8A-483E-A713-3A007D6CE5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800000">
                  <a:gamma/>
                  <a:shade val="16863"/>
                  <a:invGamma/>
                </a:srgbClr>
              </a:gs>
              <a:gs pos="50000">
                <a:srgbClr val="800000"/>
              </a:gs>
              <a:gs pos="100000">
                <a:srgbClr val="800000">
                  <a:gamma/>
                  <a:shade val="16863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3382144" cy="645333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s-ES" sz="2000" u="sng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Teoría de Kohlberg y sus etapas</a:t>
            </a: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-Nivel </a:t>
            </a:r>
            <a:r>
              <a:rPr lang="es-ES" sz="2000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preconvencional</a:t>
            </a: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la moralidad está controlada externamente (refuerzo- castigo).</a:t>
            </a:r>
            <a:b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-Nivel convencional: basado en aceptar las normas sociales conformándose para poder convivir.</a:t>
            </a:r>
            <a:b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-Nivel postconvencional: se mueven más allá de las normas de su propia sociedad y utilizan valores abstractos que pueden emplearse en varias situaciones.</a:t>
            </a:r>
            <a:br>
              <a:rPr lang="es-ES" sz="20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s-ES" sz="2000" b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580112" y="1196752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;</a:t>
            </a:r>
            <a:endParaRPr lang="es-ES" sz="2000" b="1" dirty="0">
              <a:solidFill>
                <a:schemeClr val="bg1"/>
              </a:solidFill>
            </a:endParaRPr>
          </a:p>
        </p:txBody>
      </p:sp>
      <p:pic>
        <p:nvPicPr>
          <p:cNvPr id="6" name="5 Imagen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0"/>
            <a:ext cx="4644008" cy="5661248"/>
          </a:xfrm>
          <a:prstGeom prst="rect">
            <a:avLst/>
          </a:prstGeom>
        </p:spPr>
      </p:pic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93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MCj025437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725144"/>
            <a:ext cx="1789113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nivel convencional mor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anchor="t">
            <a:normAutofit/>
          </a:bodyPr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INVESTIGACIONES DE LAS ETAPAS DE KOHLBERG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822950" cy="4525963"/>
          </a:xfrm>
        </p:spPr>
        <p:txBody>
          <a:bodyPr/>
          <a:lstStyle/>
          <a:p>
            <a:endParaRPr lang="es-ES" sz="2800" smtClean="0"/>
          </a:p>
          <a:p>
            <a:pPr>
              <a:buFontTx/>
              <a:buNone/>
            </a:pPr>
            <a:endParaRPr lang="es-ES" sz="2800" smtClean="0"/>
          </a:p>
        </p:txBody>
      </p:sp>
      <p:sp>
        <p:nvSpPr>
          <p:cNvPr id="5" name="4 Rectángulo redondeado"/>
          <p:cNvSpPr/>
          <p:nvPr/>
        </p:nvSpPr>
        <p:spPr>
          <a:xfrm>
            <a:off x="571500" y="1700809"/>
            <a:ext cx="7024836" cy="315694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Cambio relacionado con la edad y etapas invariables.</a:t>
            </a:r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¿Son todas organizadas? El razonamiento moral menos maduro se va reemplazando gradualmente por otro mayor.</a:t>
            </a:r>
          </a:p>
          <a:p>
            <a:pPr marL="609600" indent="-609600">
              <a:lnSpc>
                <a:spcPct val="80000"/>
              </a:lnSpc>
              <a:buFontTx/>
              <a:buAutoNum type="alphaUcParenR"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Prerrequisitos cognitivos para el razonamiento moral: son condiciones necesarias pero no suficientes.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0" grpId="1" animBg="1"/>
      <p:bldP spid="22530" grpId="2" animBg="1"/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5" name="Text Box 3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132762" cy="1728192"/>
          </a:xfr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Influencias ambientales</a:t>
            </a: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s-ES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8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23528" y="2204864"/>
            <a:ext cx="8136904" cy="4104456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lnSpc>
                <a:spcPct val="80000"/>
              </a:lnSpc>
              <a:buNone/>
            </a:pPr>
            <a:endParaRPr lang="es-ES" sz="1800" dirty="0" smtClean="0"/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solidFill>
                <a:srgbClr val="800000"/>
              </a:solidFill>
            </a:endParaRPr>
          </a:p>
          <a:p>
            <a:pPr lvl="0"/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Interacción con los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iguales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la misma edad puede fomentar la comprensión moral. </a:t>
            </a:r>
            <a:endParaRPr lang="es-E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Prácticas educativas: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padres que prepararon una atmósfera de apoyo, sus hijos obtuvieron una mejora en la comprensión moral.</a:t>
            </a:r>
            <a:endParaRPr lang="es-E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Escolaridad: universitarios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son más avanzados en razonamiento moral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Cultura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: cultura urbana tecnológicamente avanzada= mayor avance en la comprensión moral/ comunidad aislada  no alcanzan la etapa 4.</a:t>
            </a:r>
          </a:p>
          <a:p>
            <a:pPr lvl="0">
              <a:buNone/>
            </a:pP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Adolescentes y adultos de institutos y universidades las alcanzan</a:t>
            </a:r>
            <a:endParaRPr lang="es-E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¿HAY DIFERENCIAS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SEXUALES EN EL RAZONAMIENTO MORAL?</a:t>
            </a:r>
            <a:endParaRPr lang="es-E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No hay ninguna muestra aunque sí se ha atribuido la justicia y derechos al hombre y el cuidado y sensibilidad a la mujer.</a:t>
            </a: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20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100" b="1" dirty="0" smtClean="0">
              <a:solidFill>
                <a:srgbClr val="8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198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198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8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1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250825" y="476250"/>
            <a:ext cx="8642350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" y="40466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s-ES" sz="2400" b="1" dirty="0" smtClean="0">
                <a:solidFill>
                  <a:srgbClr val="FF9966"/>
                </a:solidFill>
                <a:latin typeface="Tahoma" pitchFamily="34" charset="0"/>
              </a:rPr>
              <a:t>RAZONAMIENTO MORAL DE LOS NIÑOS PEQUEÑOS</a:t>
            </a:r>
            <a:endParaRPr lang="es-ES" sz="2400" b="1" u="none" dirty="0">
              <a:solidFill>
                <a:srgbClr val="FF9966"/>
              </a:solidFill>
              <a:latin typeface="Tahoma" pitchFamily="34" charset="0"/>
            </a:endParaRPr>
          </a:p>
        </p:txBody>
      </p:sp>
      <p:sp>
        <p:nvSpPr>
          <p:cNvPr id="771076" name="Rectangle 4"/>
          <p:cNvSpPr>
            <a:spLocks noChangeArrowheads="1"/>
          </p:cNvSpPr>
          <p:nvPr/>
        </p:nvSpPr>
        <p:spPr bwMode="auto">
          <a:xfrm>
            <a:off x="323528" y="1556792"/>
            <a:ext cx="8280920" cy="2736304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EE0CE"/>
              </a:gs>
            </a:gsLst>
            <a:path path="shape">
              <a:fillToRect l="50000" t="50000" r="50000" b="50000"/>
            </a:path>
          </a:gradFill>
          <a:ln w="38100" cap="rnd">
            <a:solidFill>
              <a:srgbClr val="00008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771078" name="Text Box 6"/>
          <p:cNvSpPr txBox="1">
            <a:spLocks noChangeArrowheads="1"/>
          </p:cNvSpPr>
          <p:nvPr/>
        </p:nvSpPr>
        <p:spPr bwMode="auto">
          <a:xfrm>
            <a:off x="467544" y="1556792"/>
            <a:ext cx="8104956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s-ES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</a:p>
          <a:p>
            <a:endParaRPr lang="es-ES" sz="2800" b="1" dirty="0" smtClean="0">
              <a:ln w="50800"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s-ES" sz="2000" b="1" u="none" dirty="0" smtClean="0">
                <a:ln w="50800"/>
                <a:latin typeface="Times New Roman" pitchFamily="18" charset="0"/>
                <a:cs typeface="Times New Roman" pitchFamily="18" charset="0"/>
              </a:rPr>
              <a:t>Comprensión moral versus socio-convencional: distingue entre las reglas que protegen los derechos humanos y convenciones sociales que son costumbre arbitrarias .Su distinción es producto del desarrollo </a:t>
            </a:r>
            <a:r>
              <a:rPr lang="es-ES" sz="2000" b="1" u="none" dirty="0" smtClean="0">
                <a:ln w="50800"/>
                <a:latin typeface="Times New Roman" pitchFamily="18" charset="0"/>
                <a:cs typeface="Times New Roman" pitchFamily="18" charset="0"/>
              </a:rPr>
              <a:t>cognitivo </a:t>
            </a:r>
            <a:r>
              <a:rPr lang="es-ES" sz="2000" b="1" u="none" dirty="0" smtClean="0">
                <a:ln w="50800"/>
                <a:latin typeface="Times New Roman" pitchFamily="18" charset="0"/>
                <a:cs typeface="Times New Roman" pitchFamily="18" charset="0"/>
              </a:rPr>
              <a:t>y social </a:t>
            </a:r>
            <a:endParaRPr lang="es-ES" sz="2000" b="1" u="none" dirty="0">
              <a:ln w="5080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1080" name="Rectangle 8"/>
          <p:cNvSpPr>
            <a:spLocks noChangeArrowheads="1"/>
          </p:cNvSpPr>
          <p:nvPr/>
        </p:nvSpPr>
        <p:spPr bwMode="auto">
          <a:xfrm>
            <a:off x="0" y="3092450"/>
            <a:ext cx="9144000" cy="3765550"/>
          </a:xfrm>
          <a:prstGeom prst="rect">
            <a:avLst/>
          </a:prstGeom>
          <a:noFill/>
          <a:ln w="38100" cap="rnd">
            <a:solidFill>
              <a:srgbClr val="FEE0CE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8" name="7 Rectángulo"/>
          <p:cNvSpPr/>
          <p:nvPr/>
        </p:nvSpPr>
        <p:spPr>
          <a:xfrm>
            <a:off x="899592" y="4365104"/>
            <a:ext cx="67687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32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" sz="32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ES" sz="32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FF6600"/>
              </a:buClr>
            </a:pPr>
            <a:endParaRPr lang="es-ES" sz="2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1520" y="4437112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Justicia distributiva: creencia sobre cómo dividir justamente los recursos. Pasa por las etapas de igualdad, mérito y benevolencia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itchFamily="2" charset="2"/>
              <a:buChar char="q"/>
            </a:pP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Razonamiento prosocial: orientación hedonista basada en las necesidades de los otros, estereotipada, empática e internalización de los valores.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71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71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771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76" grpId="0" animBg="1"/>
      <p:bldP spid="771078" grpId="0"/>
      <p:bldP spid="77108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476673"/>
          <a:ext cx="648072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Imagen" descr="images (3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32240" y="836712"/>
            <a:ext cx="1944216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C8A02B-1B7B-4DD9-918F-8B65E1A7B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6C8A02B-1B7B-4DD9-918F-8B65E1A7B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6C8A02B-1B7B-4DD9-918F-8B65E1A7B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20E00A-44FE-4FB4-AC47-B9348E047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6820E00A-44FE-4FB4-AC47-B9348E047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6820E00A-44FE-4FB4-AC47-B9348E0479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A6BC2A-0E23-43A2-8072-76F87682D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F2A6BC2A-0E23-43A2-8072-76F87682D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F2A6BC2A-0E23-43A2-8072-76F87682D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467544" y="260648"/>
            <a:ext cx="8208912" cy="5720928"/>
          </a:xfrm>
          <a:prstGeom prst="flowChartAlternateProcess">
            <a:avLst/>
          </a:prstGeom>
          <a:gradFill rotWithShape="1">
            <a:gsLst>
              <a:gs pos="0">
                <a:srgbClr val="FFFF00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539552" y="764704"/>
            <a:ext cx="7984815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2800" b="1" dirty="0" smtClean="0">
                <a:ln w="50800"/>
                <a:latin typeface="Times New Roman" pitchFamily="18" charset="0"/>
                <a:cs typeface="Times New Roman" pitchFamily="18" charset="0"/>
              </a:rPr>
              <a:t>DESARROLLO DE LA AGRESIÓN</a:t>
            </a:r>
          </a:p>
          <a:p>
            <a:pPr>
              <a:buFont typeface="Wingdings" pitchFamily="2" charset="2"/>
              <a:buChar char="§"/>
            </a:pPr>
            <a:r>
              <a:rPr lang="es-ES" sz="2800" b="1" dirty="0" smtClean="0">
                <a:ln w="50800"/>
                <a:latin typeface="Times New Roman" pitchFamily="18" charset="0"/>
                <a:cs typeface="Times New Roman" pitchFamily="18" charset="0"/>
              </a:rPr>
              <a:t>Comienza aproximadamente al año.</a:t>
            </a:r>
          </a:p>
          <a:p>
            <a:pPr>
              <a:buFont typeface="Wingdings" pitchFamily="2" charset="2"/>
              <a:buChar char="§"/>
            </a:pPr>
            <a:r>
              <a:rPr lang="es-ES" sz="2800" b="1" dirty="0" smtClean="0">
                <a:ln w="50800"/>
                <a:latin typeface="Times New Roman" pitchFamily="18" charset="0"/>
                <a:cs typeface="Times New Roman" pitchFamily="18" charset="0"/>
              </a:rPr>
              <a:t>Agresión instrumental :para conseguir un objeto.</a:t>
            </a:r>
          </a:p>
          <a:p>
            <a:pPr>
              <a:buFont typeface="Wingdings" pitchFamily="2" charset="2"/>
              <a:buChar char="§"/>
            </a:pPr>
            <a:r>
              <a:rPr lang="es-ES" sz="2800" b="1" dirty="0" smtClean="0">
                <a:ln w="50800"/>
                <a:latin typeface="Times New Roman" pitchFamily="18" charset="0"/>
                <a:cs typeface="Times New Roman" pitchFamily="18" charset="0"/>
              </a:rPr>
              <a:t>Agresión hostil: Quiere hacer daño.</a:t>
            </a:r>
          </a:p>
          <a:p>
            <a:pPr>
              <a:buFont typeface="Wingdings" pitchFamily="2" charset="2"/>
              <a:buChar char="§"/>
            </a:pPr>
            <a:r>
              <a:rPr lang="es-ES" sz="2800" b="1" dirty="0" smtClean="0">
                <a:ln w="50800"/>
                <a:latin typeface="Times New Roman" pitchFamily="18" charset="0"/>
                <a:cs typeface="Times New Roman" pitchFamily="18" charset="0"/>
              </a:rPr>
              <a:t>Aumenta con la edad y se piensa que los hombres </a:t>
            </a:r>
          </a:p>
          <a:p>
            <a:r>
              <a:rPr lang="es-ES" sz="2800" b="1" dirty="0" smtClean="0">
                <a:ln w="50800"/>
                <a:latin typeface="Times New Roman" pitchFamily="18" charset="0"/>
                <a:cs typeface="Times New Roman" pitchFamily="18" charset="0"/>
              </a:rPr>
              <a:t>Son más agresivos que la mujer.</a:t>
            </a:r>
          </a:p>
        </p:txBody>
      </p:sp>
      <p:pic>
        <p:nvPicPr>
          <p:cNvPr id="10" name="9 Imagen" descr="delincuenc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3429000"/>
            <a:ext cx="4248472" cy="230425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A8646E-B316-4E95-9942-57D8D2F12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E5A8646E-B316-4E95-9942-57D8D2F12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E5A8646E-B316-4E95-9942-57D8D2F121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636CFE-CEAC-43EB-B445-58E240920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F8636CFE-CEAC-43EB-B445-58E240920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F8636CFE-CEAC-43EB-B445-58E240920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9B8E8E-C76F-4522-BF04-BAA2B8620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4F9B8E8E-C76F-4522-BF04-BAA2B8620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4F9B8E8E-C76F-4522-BF04-BAA2B8620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9E3440-4FB1-487A-9A96-3D05A218A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E49E3440-4FB1-487A-9A96-3D05A218A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E49E3440-4FB1-487A-9A96-3D05A218A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07FEDE-2D46-484A-AFC8-D5DA453D8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0007FEDE-2D46-484A-AFC8-D5DA453D8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0007FEDE-2D46-484A-AFC8-D5DA453D8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179512" y="332656"/>
            <a:ext cx="8642350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s-ES" dirty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79511" y="260648"/>
            <a:ext cx="8424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s-ES" sz="2400" b="1" u="none" dirty="0" smtClean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AYUDA A NIÑOS Y A PADRES PARA CONTROLAR LA AGRESIÓN </a:t>
            </a:r>
            <a:endParaRPr lang="es-ES" sz="2400" b="1" u="none" dirty="0">
              <a:solidFill>
                <a:srgbClr val="FF99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1076" name="Rectangle 4"/>
          <p:cNvSpPr>
            <a:spLocks noChangeArrowheads="1"/>
          </p:cNvSpPr>
          <p:nvPr/>
        </p:nvSpPr>
        <p:spPr bwMode="auto">
          <a:xfrm>
            <a:off x="611560" y="1052736"/>
            <a:ext cx="7560840" cy="216024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EE0CE"/>
              </a:gs>
            </a:gsLst>
            <a:path path="shape">
              <a:fillToRect l="50000" t="50000" r="50000" b="50000"/>
            </a:path>
          </a:gradFill>
          <a:ln w="38100" cap="rnd">
            <a:solidFill>
              <a:srgbClr val="00008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Enseñanza de una disciplina adecuada, modelado de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conductas positivas </a:t>
            </a:r>
          </a:p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positivas (reemplazar insultos), entrenamiento en la empatía ,  y refuerzo de</a:t>
            </a:r>
          </a:p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conductas alternativas entrenamiento en habilidades sociales, manejo de la ira,</a:t>
            </a:r>
          </a:p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corregir distorsiones cognitivas…)</a:t>
            </a:r>
            <a:endParaRPr lang="es-ES_tradn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1078" name="Text Box 6"/>
          <p:cNvSpPr txBox="1">
            <a:spLocks noChangeArrowheads="1"/>
          </p:cNvSpPr>
          <p:nvPr/>
        </p:nvSpPr>
        <p:spPr bwMode="auto">
          <a:xfrm>
            <a:off x="467544" y="1556792"/>
            <a:ext cx="81049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s-ES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</a:p>
        </p:txBody>
      </p:sp>
      <p:sp>
        <p:nvSpPr>
          <p:cNvPr id="771080" name="Rectangle 8"/>
          <p:cNvSpPr>
            <a:spLocks noChangeArrowheads="1"/>
          </p:cNvSpPr>
          <p:nvPr/>
        </p:nvSpPr>
        <p:spPr bwMode="auto">
          <a:xfrm>
            <a:off x="323528" y="3212976"/>
            <a:ext cx="8495928" cy="3645024"/>
          </a:xfrm>
          <a:prstGeom prst="rect">
            <a:avLst/>
          </a:prstGeom>
          <a:noFill/>
          <a:ln w="38100" cap="rnd">
            <a:solidFill>
              <a:srgbClr val="FEE0CE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s-ES_tradnl" dirty="0"/>
          </a:p>
        </p:txBody>
      </p:sp>
      <p:pic>
        <p:nvPicPr>
          <p:cNvPr id="11" name="Picture 5" descr="escue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356992"/>
            <a:ext cx="518457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71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71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771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76" grpId="0" animBg="1"/>
      <p:bldP spid="771078" grpId="0"/>
      <p:bldP spid="7710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8"/>
          <p:cNvSpPr>
            <a:spLocks noChangeShapeType="1"/>
          </p:cNvSpPr>
          <p:nvPr/>
        </p:nvSpPr>
        <p:spPr bwMode="auto">
          <a:xfrm>
            <a:off x="5148263" y="1268413"/>
            <a:ext cx="2879725" cy="0"/>
          </a:xfrm>
          <a:prstGeom prst="line">
            <a:avLst/>
          </a:prstGeom>
          <a:noFill/>
          <a:ln w="28575">
            <a:solidFill>
              <a:srgbClr val="FA9706"/>
            </a:solidFill>
            <a:round/>
            <a:headEnd/>
            <a:tailEnd/>
          </a:ln>
        </p:spPr>
        <p:txBody>
          <a:bodyPr/>
          <a:lstStyle/>
          <a:p>
            <a:endParaRPr lang="es-ES" dirty="0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5364163" y="620713"/>
            <a:ext cx="2951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s-ES_tradnl" sz="2800" b="1" u="none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Curso </a:t>
            </a:r>
            <a:r>
              <a:rPr lang="es-ES_tradnl" sz="2800" b="1" u="none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2011-12</a:t>
            </a:r>
            <a:endParaRPr lang="es-ES" sz="2800" b="1" u="none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046"/>
          <p:cNvGrpSpPr>
            <a:grpSpLocks/>
          </p:cNvGrpSpPr>
          <p:nvPr/>
        </p:nvGrpSpPr>
        <p:grpSpPr bwMode="auto">
          <a:xfrm>
            <a:off x="755650" y="2060575"/>
            <a:ext cx="7848600" cy="3455988"/>
            <a:chOff x="1020" y="1298"/>
            <a:chExt cx="4083" cy="1905"/>
          </a:xfrm>
        </p:grpSpPr>
        <p:sp>
          <p:nvSpPr>
            <p:cNvPr id="2054" name="Rectangle 11"/>
            <p:cNvSpPr>
              <a:spLocks noChangeArrowheads="1"/>
            </p:cNvSpPr>
            <p:nvPr/>
          </p:nvSpPr>
          <p:spPr bwMode="auto">
            <a:xfrm>
              <a:off x="1020" y="1298"/>
              <a:ext cx="4083" cy="1905"/>
            </a:xfrm>
            <a:prstGeom prst="rect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_tradnl" dirty="0"/>
            </a:p>
          </p:txBody>
        </p:sp>
        <p:sp>
          <p:nvSpPr>
            <p:cNvPr id="25621" name="WordArt 1045"/>
            <p:cNvSpPr>
              <a:spLocks noChangeArrowheads="1" noChangeShapeType="1" noTextEdit="1"/>
            </p:cNvSpPr>
            <p:nvPr/>
          </p:nvSpPr>
          <p:spPr bwMode="auto">
            <a:xfrm>
              <a:off x="1170" y="1480"/>
              <a:ext cx="3821" cy="15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Right"/>
                <a:lightRig rig="legacyFlat2" dir="t"/>
              </a:scene3d>
              <a:sp3d extrusionH="227000" prstMaterial="legacyMatte">
                <a:extrusionClr>
                  <a:srgbClr val="CC6600"/>
                </a:extrusionClr>
              </a:sp3d>
            </a:bodyPr>
            <a:lstStyle/>
            <a:p>
              <a:pPr algn="ctr">
                <a:defRPr/>
              </a:pPr>
              <a:r>
                <a:rPr lang="es-ES" sz="3200" kern="10" dirty="0" smtClean="0">
                  <a:ln w="9525">
                    <a:noFill/>
                    <a:round/>
                    <a:headEnd/>
                    <a:tailEnd/>
                  </a:ln>
                  <a:latin typeface="Arial Black"/>
                </a:rPr>
                <a:t>MORALIDAD SOCIAL 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827584" y="1"/>
            <a:ext cx="7992368" cy="1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es-ES" b="1" dirty="0" smtClean="0"/>
              <a:t> </a:t>
            </a:r>
            <a:r>
              <a:rPr lang="es-ES" sz="2000" b="1" dirty="0" smtClean="0"/>
              <a:t>INDICE</a:t>
            </a:r>
          </a:p>
          <a:p>
            <a:pPr lvl="0"/>
            <a:endParaRPr lang="es-ES" sz="1600" dirty="0"/>
          </a:p>
          <a:p>
            <a:pPr lvl="0">
              <a:buFont typeface="Wingdings" pitchFamily="2" charset="2"/>
              <a:buChar char="q"/>
            </a:pPr>
            <a:r>
              <a:rPr lang="es-ES" sz="1600" dirty="0" smtClean="0"/>
              <a:t>INTRODUCCIÓN </a:t>
            </a:r>
          </a:p>
          <a:p>
            <a:pPr lvl="0"/>
            <a:endParaRPr lang="es-ES" sz="1600" dirty="0" smtClean="0"/>
          </a:p>
          <a:p>
            <a:pPr lvl="0">
              <a:buFont typeface="Wingdings" pitchFamily="2" charset="2"/>
              <a:buChar char="q"/>
            </a:pPr>
            <a:r>
              <a:rPr lang="es-ES" dirty="0" smtClean="0"/>
              <a:t>MORALIDAD COMO ENRAIZADA EN LA MATURALEZA HUMANA.</a:t>
            </a:r>
          </a:p>
          <a:p>
            <a:pPr lvl="0"/>
            <a:endParaRPr lang="es-ES" dirty="0" smtClean="0"/>
          </a:p>
          <a:p>
            <a:pPr lvl="0">
              <a:buFont typeface="Wingdings" pitchFamily="2" charset="2"/>
              <a:buChar char="q"/>
            </a:pPr>
            <a:r>
              <a:rPr lang="es-ES" dirty="0" smtClean="0"/>
              <a:t> MORALIDAD COMO LA ADOPCIÓN DE LAS NORMAS DE LA SOCIEDAD.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Teoría psicoanalítica.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Teoría del aprendizaje social.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Limitaciones de la perspectiva de moralidad como la adopción de las normas de la sociedad.</a:t>
            </a:r>
          </a:p>
          <a:p>
            <a:pPr lvl="0"/>
            <a:endParaRPr lang="es-ES" dirty="0" smtClean="0"/>
          </a:p>
          <a:p>
            <a:pPr lvl="0">
              <a:buFont typeface="Wingdings" pitchFamily="2" charset="2"/>
              <a:buChar char="q"/>
            </a:pPr>
            <a:r>
              <a:rPr lang="es-ES" dirty="0" smtClean="0"/>
              <a:t> MORALIDAD COMO COMPRENSIÓN SOCIAL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Teoría de </a:t>
            </a:r>
            <a:r>
              <a:rPr lang="es-ES" dirty="0" err="1" smtClean="0"/>
              <a:t>Piaget</a:t>
            </a:r>
            <a:r>
              <a:rPr lang="es-ES" dirty="0" smtClean="0"/>
              <a:t> sobre el desarrollo moral.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Evaluación de la teoría de </a:t>
            </a:r>
            <a:r>
              <a:rPr lang="es-ES" dirty="0" err="1" smtClean="0"/>
              <a:t>Peaget</a:t>
            </a:r>
            <a:r>
              <a:rPr lang="es-ES" dirty="0" smtClean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Ampliación de </a:t>
            </a:r>
            <a:r>
              <a:rPr lang="es-ES" dirty="0" err="1" smtClean="0"/>
              <a:t>Kohlberg</a:t>
            </a:r>
            <a:r>
              <a:rPr lang="es-ES" dirty="0" smtClean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Influencias ambientales sobre el razonamiento moral.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¿Hay diferencias sexuales en el razonamiento moral?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Razonamiento moral y conducta 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Más cuestiones sobre la teoría de </a:t>
            </a:r>
            <a:r>
              <a:rPr lang="es-ES" dirty="0" err="1" smtClean="0"/>
              <a:t>Kohlberg</a:t>
            </a:r>
            <a:r>
              <a:rPr lang="es-ES" dirty="0" smtClean="0"/>
              <a:t>.</a:t>
            </a:r>
          </a:p>
          <a:p>
            <a:pPr lvl="0">
              <a:buFont typeface="Arial" pitchFamily="34" charset="0"/>
              <a:buChar char="•"/>
            </a:pPr>
            <a:endParaRPr lang="es-ES" dirty="0" smtClean="0"/>
          </a:p>
          <a:p>
            <a:pPr lvl="0">
              <a:buFont typeface="Wingdings" pitchFamily="2" charset="2"/>
              <a:buChar char="q"/>
            </a:pPr>
            <a:endParaRPr lang="es-ES" dirty="0" smtClean="0"/>
          </a:p>
          <a:p>
            <a:pPr lvl="0">
              <a:buFont typeface="Arial" pitchFamily="34" charset="0"/>
              <a:buChar char="•"/>
            </a:pPr>
            <a:endParaRPr lang="es-ES" dirty="0" smtClean="0"/>
          </a:p>
          <a:p>
            <a:pPr lvl="0">
              <a:buFont typeface="Arial" pitchFamily="34" charset="0"/>
              <a:buChar char="•"/>
            </a:pPr>
            <a:endParaRPr lang="es-ES" dirty="0" smtClean="0"/>
          </a:p>
          <a:p>
            <a:pPr lvl="0">
              <a:buFont typeface="Arial" pitchFamily="34" charset="0"/>
              <a:buChar char="•"/>
            </a:pPr>
            <a:endParaRPr lang="es-ES" dirty="0" smtClean="0"/>
          </a:p>
          <a:p>
            <a:pPr lvl="0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sz="1600" dirty="0"/>
          </a:p>
          <a:p>
            <a:pPr lvl="1"/>
            <a:endParaRPr lang="es-ES" sz="1600" dirty="0" smtClean="0"/>
          </a:p>
          <a:p>
            <a:pPr lvl="1"/>
            <a:endParaRPr lang="es-ES" sz="1600" dirty="0" smtClean="0"/>
          </a:p>
          <a:p>
            <a:pPr lvl="1"/>
            <a:endParaRPr lang="es-ES" dirty="0" smtClean="0"/>
          </a:p>
          <a:p>
            <a:pPr lvl="1">
              <a:buFont typeface="Wingdings" pitchFamily="2" charset="2"/>
              <a:buChar char="v"/>
            </a:pPr>
            <a:endParaRPr lang="es-ES" sz="1600" dirty="0"/>
          </a:p>
          <a:p>
            <a:pPr lvl="1">
              <a:buFont typeface="Wingdings" pitchFamily="2" charset="2"/>
              <a:buChar char="v"/>
            </a:pPr>
            <a:endParaRPr lang="es-ES" dirty="0"/>
          </a:p>
          <a:p>
            <a:pPr lvl="1">
              <a:buFont typeface="Wingdings" pitchFamily="2" charset="2"/>
              <a:buChar char="v"/>
            </a:pPr>
            <a:endParaRPr lang="es-ES" sz="1600" dirty="0"/>
          </a:p>
          <a:p>
            <a:pPr marL="88900" indent="-88900" algn="ctr">
              <a:buFontTx/>
              <a:buNone/>
            </a:pPr>
            <a:endParaRPr lang="es-ES" sz="4000" b="0" i="1" u="none" dirty="0">
              <a:solidFill>
                <a:srgbClr val="CCFFFF"/>
              </a:solidFill>
              <a:latin typeface="Bookman Old Style" pitchFamily="18" charset="0"/>
            </a:endParaRPr>
          </a:p>
        </p:txBody>
      </p:sp>
      <p:pic>
        <p:nvPicPr>
          <p:cNvPr id="3075" name="Picture 6" descr="MCj027943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429000"/>
            <a:ext cx="145891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827584" y="1"/>
            <a:ext cx="7992368" cy="914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ES" b="1" dirty="0" smtClean="0"/>
              <a:t> </a:t>
            </a:r>
            <a:endParaRPr lang="es-ES" dirty="0" smtClean="0"/>
          </a:p>
          <a:p>
            <a:pPr lvl="0">
              <a:buFont typeface="Wingdings" pitchFamily="2" charset="2"/>
              <a:buChar char="q"/>
            </a:pPr>
            <a:endParaRPr lang="es-ES" dirty="0" smtClean="0"/>
          </a:p>
          <a:p>
            <a:pPr lvl="0">
              <a:buFont typeface="Wingdings" pitchFamily="2" charset="2"/>
              <a:buChar char="q"/>
            </a:pPr>
            <a:r>
              <a:rPr lang="es-ES" dirty="0" smtClean="0"/>
              <a:t> RAZONAMIENTO MORAL DE LOS NIÑOS PEQUEÑOS.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Comprensión moral versus socio-convencional.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Justicia distributiva.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Razonamiento prosocial.</a:t>
            </a:r>
          </a:p>
          <a:p>
            <a:pPr lvl="0">
              <a:buFont typeface="Wingdings" pitchFamily="2" charset="2"/>
              <a:buChar char="q"/>
            </a:pPr>
            <a:endParaRPr lang="es-ES" dirty="0" smtClean="0"/>
          </a:p>
          <a:p>
            <a:pPr lvl="0">
              <a:buFont typeface="Wingdings" pitchFamily="2" charset="2"/>
              <a:buChar char="q"/>
            </a:pPr>
            <a:r>
              <a:rPr lang="es-ES" dirty="0" smtClean="0"/>
              <a:t>RAZONAMIENTO DEL AUTOCONTROL.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Iniciaciones del autocontrol.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Desarrollo del autocontrol en la niñez y adolescencia.</a:t>
            </a:r>
          </a:p>
          <a:p>
            <a:pPr lvl="0"/>
            <a:endParaRPr lang="es-ES" dirty="0" smtClean="0"/>
          </a:p>
          <a:p>
            <a:pPr lvl="0">
              <a:buFont typeface="Wingdings" pitchFamily="2" charset="2"/>
              <a:buChar char="q"/>
            </a:pPr>
            <a:r>
              <a:rPr lang="es-ES" dirty="0" smtClean="0"/>
              <a:t>LA OTRA CARA DEL AUTOCONTROL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Aparición de la agresión 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La familia como lugar de entrenamiento de la conducta agresiva.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Déficits y distorsiones socio-cognitivas.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Influencias de la comunidad y culturas .</a:t>
            </a:r>
          </a:p>
          <a:p>
            <a:pPr lvl="0">
              <a:buFont typeface="Arial" pitchFamily="34" charset="0"/>
              <a:buChar char="•"/>
            </a:pPr>
            <a:r>
              <a:rPr lang="es-ES" dirty="0" smtClean="0"/>
              <a:t>Ayuda a niños y a padres para controlar la agresión.</a:t>
            </a:r>
          </a:p>
          <a:p>
            <a:pPr lvl="0">
              <a:buFont typeface="Arial" pitchFamily="34" charset="0"/>
              <a:buChar char="•"/>
            </a:pPr>
            <a:endParaRPr lang="es-ES" dirty="0" smtClean="0"/>
          </a:p>
          <a:p>
            <a:pPr lvl="0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sz="1600" dirty="0"/>
          </a:p>
          <a:p>
            <a:pPr lvl="1"/>
            <a:endParaRPr lang="es-ES" sz="1600" dirty="0" smtClean="0"/>
          </a:p>
          <a:p>
            <a:pPr lvl="1"/>
            <a:endParaRPr lang="es-ES" sz="1600" dirty="0" smtClean="0"/>
          </a:p>
          <a:p>
            <a:pPr lvl="1"/>
            <a:endParaRPr lang="es-ES" dirty="0" smtClean="0"/>
          </a:p>
          <a:p>
            <a:pPr lvl="1">
              <a:buFont typeface="Wingdings" pitchFamily="2" charset="2"/>
              <a:buChar char="v"/>
            </a:pPr>
            <a:endParaRPr lang="es-ES" sz="1600" dirty="0"/>
          </a:p>
          <a:p>
            <a:pPr lvl="1">
              <a:buFont typeface="Wingdings" pitchFamily="2" charset="2"/>
              <a:buChar char="v"/>
            </a:pPr>
            <a:endParaRPr lang="es-ES" dirty="0"/>
          </a:p>
          <a:p>
            <a:pPr lvl="1">
              <a:buFont typeface="Wingdings" pitchFamily="2" charset="2"/>
              <a:buChar char="v"/>
            </a:pPr>
            <a:endParaRPr lang="es-ES" sz="1600" dirty="0"/>
          </a:p>
          <a:p>
            <a:pPr marL="88900" indent="-88900" algn="ctr">
              <a:buFontTx/>
              <a:buNone/>
            </a:pPr>
            <a:endParaRPr lang="es-ES" sz="4000" b="0" i="1" u="none" dirty="0">
              <a:solidFill>
                <a:srgbClr val="CCFFFF"/>
              </a:solidFill>
              <a:latin typeface="Bookman Old Style" pitchFamily="18" charset="0"/>
            </a:endParaRPr>
          </a:p>
        </p:txBody>
      </p:sp>
      <p:pic>
        <p:nvPicPr>
          <p:cNvPr id="3075" name="Picture 6" descr="MCj027943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429000"/>
            <a:ext cx="145891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55576" y="397743"/>
            <a:ext cx="7992888" cy="5911577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Moralidad enraizada en la naturaleza humana</a:t>
            </a:r>
            <a:endParaRPr lang="es-E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Teorías sociobiológicas: muchas conductas</a:t>
            </a:r>
          </a:p>
          <a:p>
            <a:pPr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prosociales moralmente relevantes </a:t>
            </a:r>
          </a:p>
          <a:p>
            <a:pPr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están relacionadas con la herencia genética</a:t>
            </a:r>
          </a:p>
          <a:p>
            <a:pPr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de nuestra  especie , muchos creen que están </a:t>
            </a:r>
          </a:p>
          <a:p>
            <a:pPr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Implicadas reacciones emocionales </a:t>
            </a:r>
          </a:p>
          <a:p>
            <a:pPr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Preinstaladas (Hoffman, 1981; Trivers, 1971). </a:t>
            </a:r>
          </a:p>
          <a:p>
            <a:pPr>
              <a:buNone/>
            </a:pP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s-ES" sz="41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s-ES" sz="41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E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s-ES" sz="2300" dirty="0" smtClean="0"/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100" b="1" dirty="0" smtClean="0">
              <a:solidFill>
                <a:srgbClr val="800000"/>
              </a:solidFill>
              <a:latin typeface="Bookman Old Style" pitchFamily="18" charset="0"/>
            </a:endParaRPr>
          </a:p>
        </p:txBody>
      </p:sp>
      <p:pic>
        <p:nvPicPr>
          <p:cNvPr id="4" name="3 Imagen" descr="GIF023 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708920"/>
            <a:ext cx="3024336" cy="244827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9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9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9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anchor="t">
            <a:normAutofit fontScale="90000"/>
          </a:bodyPr>
          <a:lstStyle/>
          <a:p>
            <a:r>
              <a:rPr lang="es-PE" sz="4000" dirty="0" smtClean="0">
                <a:latin typeface="Times New Roman" pitchFamily="18" charset="0"/>
                <a:cs typeface="Times New Roman" pitchFamily="18" charset="0"/>
              </a:rPr>
              <a:t>Moralidad como la adopción de las normas de la </a:t>
            </a:r>
            <a:r>
              <a:rPr lang="es-PE" sz="4000" dirty="0" smtClean="0">
                <a:latin typeface="Times New Roman" pitchFamily="18" charset="0"/>
                <a:cs typeface="Times New Roman" pitchFamily="18" charset="0"/>
              </a:rPr>
              <a:t>sociedad </a:t>
            </a:r>
            <a:r>
              <a:rPr lang="es-PE" sz="4000" dirty="0" smtClean="0"/>
              <a:t/>
            </a:r>
            <a:br>
              <a:rPr lang="es-PE" sz="4000" dirty="0" smtClean="0"/>
            </a:br>
            <a:endParaRPr lang="es-PE" sz="4000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5643570" cy="4240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4 Imagen" descr="padre_hijo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24128" y="1484784"/>
            <a:ext cx="2952328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20F7BE-C10C-4035-8785-AED833FA7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220F7BE-C10C-4035-8785-AED833FA7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220F7BE-C10C-4035-8785-AED833FA7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4522A8-06B5-4B69-8B44-BB596A01F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D84522A8-06B5-4B69-8B44-BB596A01F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D84522A8-06B5-4B69-8B44-BB596A01F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3742FB-309E-4C76-8295-F3A7EE1B0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213742FB-309E-4C76-8295-F3A7EE1B0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213742FB-309E-4C76-8295-F3A7EE1B0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FC58F7-1B49-4D47-85FD-20FD2716D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A0FC58F7-1B49-4D47-85FD-20FD2716D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A0FC58F7-1B49-4D47-85FD-20FD2716D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DB18E5-D373-405F-8BFB-EDEF389C4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1CDB18E5-D373-405F-8BFB-EDEF389C4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1CDB18E5-D373-405F-8BFB-EDEF389C4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87B1DB-7351-400F-AA56-E7B70AF180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A687B1DB-7351-400F-AA56-E7B70AF180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A687B1DB-7351-400F-AA56-E7B70AF180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7F0C0B-427F-4FA4-8FCE-4A7AD95AB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5B7F0C0B-427F-4FA4-8FCE-4A7AD95AB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5B7F0C0B-427F-4FA4-8FCE-4A7AD95AB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anchor="t">
            <a:normAutofit fontScale="90000"/>
          </a:bodyPr>
          <a:lstStyle/>
          <a:p>
            <a:r>
              <a:rPr lang="es-PE" sz="4000" dirty="0" smtClean="0">
                <a:latin typeface="Times New Roman" pitchFamily="18" charset="0"/>
                <a:cs typeface="Times New Roman" pitchFamily="18" charset="0"/>
              </a:rPr>
              <a:t>Moralidad como la adopción de las normas de la </a:t>
            </a:r>
            <a:r>
              <a:rPr lang="es-PE" sz="4000" dirty="0" smtClean="0">
                <a:latin typeface="Times New Roman" pitchFamily="18" charset="0"/>
                <a:cs typeface="Times New Roman" pitchFamily="18" charset="0"/>
              </a:rPr>
              <a:t>sociedad</a:t>
            </a:r>
            <a:r>
              <a:rPr lang="es-PE" sz="4000" dirty="0" smtClean="0"/>
              <a:t/>
            </a:r>
            <a:br>
              <a:rPr lang="es-PE" sz="4000" dirty="0" smtClean="0"/>
            </a:br>
            <a:endParaRPr lang="es-PE" sz="4000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5643570" cy="4240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5 Imagen" descr="images-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24128" y="2060848"/>
            <a:ext cx="2880320" cy="3877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20F7BE-C10C-4035-8785-AED833FA7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220F7BE-C10C-4035-8785-AED833FA7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220F7BE-C10C-4035-8785-AED833FA7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4522A8-06B5-4B69-8B44-BB596A01F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D84522A8-06B5-4B69-8B44-BB596A01F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D84522A8-06B5-4B69-8B44-BB596A01F6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3742FB-309E-4C76-8295-F3A7EE1B0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213742FB-309E-4C76-8295-F3A7EE1B0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213742FB-309E-4C76-8295-F3A7EE1B0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FC58F7-1B49-4D47-85FD-20FD2716D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A0FC58F7-1B49-4D47-85FD-20FD2716D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A0FC58F7-1B49-4D47-85FD-20FD2716D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DB18E5-D373-405F-8BFB-EDEF389C4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1CDB18E5-D373-405F-8BFB-EDEF389C4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1CDB18E5-D373-405F-8BFB-EDEF389C4B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55576" y="397743"/>
            <a:ext cx="7992888" cy="5911577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Moralidad como la adopción de las normas de la sociedad</a:t>
            </a:r>
            <a:endParaRPr lang="es-E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600" u="sng" dirty="0" smtClean="0">
                <a:latin typeface="Times New Roman" pitchFamily="18" charset="0"/>
                <a:cs typeface="Times New Roman" pitchFamily="18" charset="0"/>
              </a:rPr>
              <a:t>Teoría del aprendizaje social: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observando e imitando 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a otros  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adultos (modelado), refuerzo positivo, efectos no deseados del castigo (modelos de agresión, evitación </a:t>
            </a:r>
          </a:p>
          <a:p>
            <a:pPr>
              <a:buNone/>
            </a:pP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del adulto) y utilizando la técnica del tiempo-fuera.</a:t>
            </a:r>
          </a:p>
          <a:p>
            <a:pPr algn="ctr">
              <a:buNone/>
            </a:pPr>
            <a:endParaRPr lang="es-ES" sz="41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s-ES" sz="41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E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s-ES" sz="2300" dirty="0" smtClean="0"/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100" b="1" dirty="0" smtClean="0">
              <a:solidFill>
                <a:srgbClr val="800000"/>
              </a:solidFill>
              <a:latin typeface="Bookman Old Style" pitchFamily="18" charset="0"/>
            </a:endParaRPr>
          </a:p>
        </p:txBody>
      </p:sp>
      <p:pic>
        <p:nvPicPr>
          <p:cNvPr id="5" name="4 Imagen" descr="988_los_ninos_imitan_a_sus_pad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005064"/>
            <a:ext cx="3525391" cy="3028858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55576" y="397743"/>
            <a:ext cx="7992888" cy="4255393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Moralidad como la adopción de las normas de la </a:t>
            </a:r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sociedad</a:t>
            </a:r>
          </a:p>
          <a:p>
            <a:pPr algn="ctr">
              <a:buNone/>
            </a:pPr>
            <a:endParaRPr lang="es-E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INTERNALIZACIÓN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interiorizar las reglas y expectativas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existentes, adoptar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normas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preexistentes como propias.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la perspectiva cognitivo-evolutiva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asume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que los individuos se desarrollan moralmente por medio de la construcción </a:t>
            </a: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s-ES" sz="41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s-E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s-ES" sz="2300" dirty="0" smtClean="0"/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700" b="1" dirty="0" smtClean="0">
              <a:solidFill>
                <a:srgbClr val="800000"/>
              </a:solidFill>
            </a:endParaRPr>
          </a:p>
          <a:p>
            <a:pPr marL="355600" indent="-355600" eaLnBrk="1" hangingPunct="1">
              <a:lnSpc>
                <a:spcPct val="80000"/>
              </a:lnSpc>
              <a:buFontTx/>
              <a:buNone/>
            </a:pPr>
            <a:endParaRPr lang="es-ES" sz="100" b="1" dirty="0" smtClean="0">
              <a:solidFill>
                <a:srgbClr val="8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9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9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1554</TotalTime>
  <Words>1106</Words>
  <Application>Microsoft Office PowerPoint</Application>
  <PresentationFormat>Presentación en pantalla (4:3)</PresentationFormat>
  <Paragraphs>204</Paragraphs>
  <Slides>19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Mirador</vt:lpstr>
      <vt:lpstr>Diapositiva 1</vt:lpstr>
      <vt:lpstr>Diapositiva 2</vt:lpstr>
      <vt:lpstr>Diapositiva 3</vt:lpstr>
      <vt:lpstr>Diapositiva 4</vt:lpstr>
      <vt:lpstr>Diapositiva 5</vt:lpstr>
      <vt:lpstr>Moralidad como la adopción de las normas de la sociedad  </vt:lpstr>
      <vt:lpstr>Moralidad como la adopción de las normas de la sociedad </vt:lpstr>
      <vt:lpstr>Diapositiva 8</vt:lpstr>
      <vt:lpstr>Diapositiva 9</vt:lpstr>
      <vt:lpstr>MORALIDAD COMO COMPRENSIÓN SOCIAL teoría de Piaget sobre las etapas de la comprensión moral</vt:lpstr>
      <vt:lpstr>Teoría de Kohlberg y sus etapas: -Nivel preconvencional: la moralidad está controlada externamente (refuerzo- castigo).  -Nivel convencional: basado en aceptar las normas sociales conformándose para poder convivir.  -Nivel postconvencional: se mueven más allá de las normas de su propia sociedad y utilizan valores abstractos que pueden emplearse en varias situaciones. </vt:lpstr>
      <vt:lpstr>Diapositiva 12</vt:lpstr>
      <vt:lpstr>INVESTIGACIONES DE LAS ETAPAS DE KOHLBERG</vt:lpstr>
      <vt:lpstr>       Influencias ambientales  </vt:lpstr>
      <vt:lpstr>Diapositiva 15</vt:lpstr>
      <vt:lpstr>Diapositiva 16</vt:lpstr>
      <vt:lpstr>Diapositiva 17</vt:lpstr>
      <vt:lpstr>Diapositiva 18</vt:lpstr>
      <vt:lpstr>Diapositiva 19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GLOBAL CENTER</dc:creator>
  <cp:lastModifiedBy>GLOBAL CENTER</cp:lastModifiedBy>
  <cp:revision>209</cp:revision>
  <dcterms:created xsi:type="dcterms:W3CDTF">2011-05-06T16:24:22Z</dcterms:created>
  <dcterms:modified xsi:type="dcterms:W3CDTF">2011-10-18T10:05:34Z</dcterms:modified>
</cp:coreProperties>
</file>